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0"/>
  </p:notesMasterIdLst>
  <p:handoutMasterIdLst>
    <p:handoutMasterId r:id="rId41"/>
  </p:handoutMasterIdLst>
  <p:sldIdLst>
    <p:sldId id="256" r:id="rId2"/>
    <p:sldId id="345" r:id="rId3"/>
    <p:sldId id="400" r:id="rId4"/>
    <p:sldId id="386" r:id="rId5"/>
    <p:sldId id="401" r:id="rId6"/>
    <p:sldId id="387" r:id="rId7"/>
    <p:sldId id="388" r:id="rId8"/>
    <p:sldId id="389" r:id="rId9"/>
    <p:sldId id="390" r:id="rId10"/>
    <p:sldId id="402" r:id="rId11"/>
    <p:sldId id="403" r:id="rId12"/>
    <p:sldId id="391" r:id="rId13"/>
    <p:sldId id="392" r:id="rId14"/>
    <p:sldId id="393" r:id="rId15"/>
    <p:sldId id="394" r:id="rId16"/>
    <p:sldId id="395" r:id="rId17"/>
    <p:sldId id="396" r:id="rId18"/>
    <p:sldId id="397" r:id="rId19"/>
    <p:sldId id="398" r:id="rId20"/>
    <p:sldId id="399" r:id="rId21"/>
    <p:sldId id="359" r:id="rId22"/>
    <p:sldId id="360" r:id="rId23"/>
    <p:sldId id="363" r:id="rId24"/>
    <p:sldId id="364" r:id="rId25"/>
    <p:sldId id="404" r:id="rId26"/>
    <p:sldId id="405" r:id="rId27"/>
    <p:sldId id="365" r:id="rId28"/>
    <p:sldId id="366" r:id="rId29"/>
    <p:sldId id="367" r:id="rId30"/>
    <p:sldId id="368" r:id="rId31"/>
    <p:sldId id="369" r:id="rId32"/>
    <p:sldId id="370" r:id="rId33"/>
    <p:sldId id="371" r:id="rId34"/>
    <p:sldId id="372" r:id="rId35"/>
    <p:sldId id="373" r:id="rId36"/>
    <p:sldId id="374" r:id="rId37"/>
    <p:sldId id="375" r:id="rId38"/>
    <p:sldId id="274"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525" autoAdjust="0"/>
  </p:normalViewPr>
  <p:slideViewPr>
    <p:cSldViewPr>
      <p:cViewPr>
        <p:scale>
          <a:sx n="75" d="100"/>
          <a:sy n="75" d="100"/>
        </p:scale>
        <p:origin x="-107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E36D52C-FF5E-4B79-AB04-67E6363C7A9D}" type="datetimeFigureOut">
              <a:rPr lang="en-US" smtClean="0"/>
              <a:pPr/>
              <a:t>10/3/2016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OOP - 2014 - MSS</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4B5105-9657-4CC8-A7E5-9C1BE1620DB8}" type="slidenum">
              <a:rPr lang="en-US" smtClean="0"/>
              <a:pPr/>
              <a:t>‹#›</a:t>
            </a:fld>
            <a:endParaRPr lang="en-US"/>
          </a:p>
        </p:txBody>
      </p:sp>
    </p:spTree>
    <p:extLst>
      <p:ext uri="{BB962C8B-B14F-4D97-AF65-F5344CB8AC3E}">
        <p14:creationId xmlns:p14="http://schemas.microsoft.com/office/powerpoint/2010/main" val="192738606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A61829-F96A-4E27-A2B5-AC7FF2263E5D}" type="datetimeFigureOut">
              <a:rPr lang="en-US" smtClean="0"/>
              <a:pPr/>
              <a:t>10/3/2016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OOP - 2014 - MSS</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52883D-C5CC-4814-A413-00D6503AD003}" type="slidenum">
              <a:rPr lang="en-US" smtClean="0"/>
              <a:pPr/>
              <a:t>‹#›</a:t>
            </a:fld>
            <a:endParaRPr lang="en-US"/>
          </a:p>
        </p:txBody>
      </p:sp>
    </p:spTree>
    <p:extLst>
      <p:ext uri="{BB962C8B-B14F-4D97-AF65-F5344CB8AC3E}">
        <p14:creationId xmlns:p14="http://schemas.microsoft.com/office/powerpoint/2010/main" val="121023520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61872E-382E-478D-B2C4-8BE588349FDD}" type="slidenum">
              <a:rPr lang="en-US" altLang="en-US"/>
              <a:pPr/>
              <a:t>9</a:t>
            </a:fld>
            <a:endParaRPr lang="en-US" altLang="en-US"/>
          </a:p>
        </p:txBody>
      </p:sp>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8600" y="4572000"/>
            <a:ext cx="8686800" cy="990600"/>
          </a:xfrm>
          <a:solidFill>
            <a:schemeClr val="accent1">
              <a:alpha val="94000"/>
            </a:schemeClr>
          </a:solidFill>
        </p:spPr>
        <p:txBody>
          <a:bodyPr/>
          <a:lstStyle>
            <a:lvl1pPr algn="l">
              <a:defRPr b="1">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28600" y="5715000"/>
            <a:ext cx="7543800" cy="609600"/>
          </a:xfrm>
        </p:spPr>
        <p:txBody>
          <a:bodyPr/>
          <a:lstStyle>
            <a:lvl1pPr marL="0" indent="0" algn="l">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EC2839E-CA3A-45C9-9AB1-E39DDCED304F}" type="datetime1">
              <a:rPr lang="en-US" smtClean="0"/>
              <a:t>10/3/2016</a:t>
            </a:fld>
            <a:endParaRPr lang="en-US"/>
          </a:p>
        </p:txBody>
      </p:sp>
      <p:sp>
        <p:nvSpPr>
          <p:cNvPr id="5" name="Footer Placeholder 4"/>
          <p:cNvSpPr>
            <a:spLocks noGrp="1"/>
          </p:cNvSpPr>
          <p:nvPr>
            <p:ph type="ftr" sz="quarter" idx="11"/>
          </p:nvPr>
        </p:nvSpPr>
        <p:spPr/>
        <p:txBody>
          <a:bodyPr/>
          <a:lstStyle/>
          <a:p>
            <a:r>
              <a:rPr lang="en-US" smtClean="0"/>
              <a:t>OOP - 2015 - RDT</a:t>
            </a:r>
            <a:endParaRPr lang="en-US"/>
          </a:p>
        </p:txBody>
      </p:sp>
      <p:sp>
        <p:nvSpPr>
          <p:cNvPr id="6" name="Slide Number Placeholder 5"/>
          <p:cNvSpPr>
            <a:spLocks noGrp="1"/>
          </p:cNvSpPr>
          <p:nvPr>
            <p:ph type="sldNum" sz="quarter" idx="12"/>
          </p:nvPr>
        </p:nvSpPr>
        <p:spPr/>
        <p:txBody>
          <a:bodyPr/>
          <a:lstStyle/>
          <a:p>
            <a:fld id="{FEBFCDD1-2A6C-4CE6-8C5E-93CB05E3FD4A}" type="slidenum">
              <a:rPr lang="en-US" smtClean="0"/>
              <a:pPr/>
              <a:t>‹#›</a:t>
            </a:fld>
            <a:endParaRPr lang="en-US"/>
          </a:p>
        </p:txBody>
      </p:sp>
      <p:pic>
        <p:nvPicPr>
          <p:cNvPr id="7" name="Picture 6" descr="logo_institut-teknologi-del_1agustus2013.jpg"/>
          <p:cNvPicPr>
            <a:picLocks noChangeAspect="1"/>
          </p:cNvPicPr>
          <p:nvPr userDrawn="1"/>
        </p:nvPicPr>
        <p:blipFill>
          <a:blip r:embed="rId2" cstate="print"/>
          <a:stretch>
            <a:fillRect/>
          </a:stretch>
        </p:blipFill>
        <p:spPr>
          <a:xfrm>
            <a:off x="7772400" y="5562600"/>
            <a:ext cx="1131418" cy="1219200"/>
          </a:xfrm>
          <a:prstGeom prst="rect">
            <a:avLst/>
          </a:prstGeom>
        </p:spPr>
      </p:pic>
      <p:pic>
        <p:nvPicPr>
          <p:cNvPr id="12" name="Picture 11" descr="oop-java-recolor.png"/>
          <p:cNvPicPr>
            <a:picLocks noChangeAspect="1"/>
          </p:cNvPicPr>
          <p:nvPr userDrawn="1"/>
        </p:nvPicPr>
        <p:blipFill>
          <a:blip r:embed="rId3"/>
          <a:stretch>
            <a:fillRect/>
          </a:stretch>
        </p:blipFill>
        <p:spPr>
          <a:xfrm>
            <a:off x="228600" y="1371600"/>
            <a:ext cx="8686800" cy="2135187"/>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92FDC8-8F3E-4325-B2DF-A8CC4F3430E7}" type="datetime1">
              <a:rPr lang="en-US" smtClean="0"/>
              <a:t>10/3/2016</a:t>
            </a:fld>
            <a:endParaRPr lang="en-US"/>
          </a:p>
        </p:txBody>
      </p:sp>
      <p:sp>
        <p:nvSpPr>
          <p:cNvPr id="5" name="Footer Placeholder 4"/>
          <p:cNvSpPr>
            <a:spLocks noGrp="1"/>
          </p:cNvSpPr>
          <p:nvPr>
            <p:ph type="ftr" sz="quarter" idx="11"/>
          </p:nvPr>
        </p:nvSpPr>
        <p:spPr/>
        <p:txBody>
          <a:bodyPr/>
          <a:lstStyle/>
          <a:p>
            <a:r>
              <a:rPr lang="en-US" smtClean="0"/>
              <a:t>OOP - 2015 - RDT</a:t>
            </a:r>
            <a:endParaRPr lang="en-US"/>
          </a:p>
        </p:txBody>
      </p:sp>
      <p:sp>
        <p:nvSpPr>
          <p:cNvPr id="6" name="Slide Number Placeholder 5"/>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F3765C-BD2C-41B2-9C1B-A83E18DC3DB9}" type="datetime1">
              <a:rPr lang="en-US" smtClean="0"/>
              <a:t>10/3/2016</a:t>
            </a:fld>
            <a:endParaRPr lang="en-US"/>
          </a:p>
        </p:txBody>
      </p:sp>
      <p:sp>
        <p:nvSpPr>
          <p:cNvPr id="5" name="Footer Placeholder 4"/>
          <p:cNvSpPr>
            <a:spLocks noGrp="1"/>
          </p:cNvSpPr>
          <p:nvPr>
            <p:ph type="ftr" sz="quarter" idx="11"/>
          </p:nvPr>
        </p:nvSpPr>
        <p:spPr/>
        <p:txBody>
          <a:bodyPr/>
          <a:lstStyle/>
          <a:p>
            <a:r>
              <a:rPr lang="en-US" smtClean="0"/>
              <a:t>OOP - 2015 - RDT</a:t>
            </a:r>
            <a:endParaRPr lang="en-US"/>
          </a:p>
        </p:txBody>
      </p:sp>
      <p:sp>
        <p:nvSpPr>
          <p:cNvPr id="6" name="Slide Number Placeholder 5"/>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sldNum" sz="quarter" idx="10"/>
          </p:nvPr>
        </p:nvSpPr>
        <p:spPr>
          <a:ln/>
        </p:spPr>
        <p:txBody>
          <a:bodyPr/>
          <a:lstStyle>
            <a:lvl1pPr>
              <a:defRPr/>
            </a:lvl1pPr>
          </a:lstStyle>
          <a:p>
            <a:pPr>
              <a:defRPr/>
            </a:pPr>
            <a:fld id="{39FB2460-14BC-4BE2-8655-FA53A7B2FDB9}" type="slidenum">
              <a:rPr lang="en-US"/>
              <a:pPr>
                <a:defRPr/>
              </a:pPr>
              <a:t>‹#›</a:t>
            </a:fld>
            <a:endParaRPr lang="en-US"/>
          </a:p>
        </p:txBody>
      </p:sp>
      <p:sp>
        <p:nvSpPr>
          <p:cNvPr id="6" name="Rectangle 14"/>
          <p:cNvSpPr>
            <a:spLocks noGrp="1" noChangeArrowheads="1"/>
          </p:cNvSpPr>
          <p:nvPr>
            <p:ph type="ftr" sz="quarter" idx="11"/>
          </p:nvPr>
        </p:nvSpPr>
        <p:spPr>
          <a:ln/>
        </p:spPr>
        <p:txBody>
          <a:bodyPr/>
          <a:lstStyle>
            <a:lvl1pPr>
              <a:defRPr/>
            </a:lvl1pPr>
          </a:lstStyle>
          <a:p>
            <a:pPr>
              <a:defRPr/>
            </a:pPr>
            <a:r>
              <a:rPr lang="en-US" smtClean="0"/>
              <a:t>OOP - 2015 - RDT</a:t>
            </a:r>
            <a:endParaRPr lang="en-US"/>
          </a:p>
        </p:txBody>
      </p:sp>
    </p:spTree>
    <p:extLst>
      <p:ext uri="{BB962C8B-B14F-4D97-AF65-F5344CB8AC3E}">
        <p14:creationId xmlns:p14="http://schemas.microsoft.com/office/powerpoint/2010/main" val="31246953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76200" y="3124200"/>
            <a:ext cx="457200" cy="381000"/>
          </a:xfrm>
        </p:spPr>
        <p:txBody>
          <a:bodyPr/>
          <a:lstStyle>
            <a:lvl1pPr>
              <a:defRPr/>
            </a:lvl1pPr>
          </a:lstStyle>
          <a:p>
            <a:fld id="{CEC868F5-2E6D-4396-9F42-E77CA6C0D87A}" type="slidenum">
              <a:rPr lang="en-US" altLang="en-US"/>
              <a:pPr/>
              <a:t>‹#›</a:t>
            </a:fld>
            <a:endParaRPr lang="en-US" altLang="en-US"/>
          </a:p>
        </p:txBody>
      </p:sp>
      <p:sp>
        <p:nvSpPr>
          <p:cNvPr id="4" name="Footer Placeholder 3"/>
          <p:cNvSpPr>
            <a:spLocks noGrp="1"/>
          </p:cNvSpPr>
          <p:nvPr>
            <p:ph type="ftr" sz="quarter" idx="11"/>
          </p:nvPr>
        </p:nvSpPr>
        <p:spPr>
          <a:xfrm>
            <a:off x="3962400" y="6324600"/>
            <a:ext cx="4419600" cy="476250"/>
          </a:xfrm>
        </p:spPr>
        <p:txBody>
          <a:bodyPr/>
          <a:lstStyle>
            <a:lvl1pPr>
              <a:defRPr/>
            </a:lvl1pPr>
          </a:lstStyle>
          <a:p>
            <a:r>
              <a:rPr lang="en-US" altLang="en-US" smtClean="0"/>
              <a:t>OOP - 2015 - RDT</a:t>
            </a:r>
            <a:endParaRPr lang="en-US" altLang="en-US"/>
          </a:p>
        </p:txBody>
      </p:sp>
    </p:spTree>
    <p:extLst>
      <p:ext uri="{BB962C8B-B14F-4D97-AF65-F5344CB8AC3E}">
        <p14:creationId xmlns:p14="http://schemas.microsoft.com/office/powerpoint/2010/main" val="1404220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solidFill>
            <a:schemeClr val="accent1"/>
          </a:solidFill>
        </p:spPr>
        <p:txBody>
          <a:bodyPr>
            <a:normAutofit/>
          </a:bodyPr>
          <a:lstStyle>
            <a:lvl1pPr algn="l">
              <a:defRPr sz="4000" b="1">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143000"/>
            <a:ext cx="8229600" cy="4983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1476AD-D3EF-4C1F-9CFC-501B3E58506B}" type="datetime1">
              <a:rPr lang="en-US" smtClean="0"/>
              <a:t>10/3/2016</a:t>
            </a:fld>
            <a:endParaRPr lang="en-US"/>
          </a:p>
        </p:txBody>
      </p:sp>
      <p:sp>
        <p:nvSpPr>
          <p:cNvPr id="5" name="Footer Placeholder 4"/>
          <p:cNvSpPr>
            <a:spLocks noGrp="1"/>
          </p:cNvSpPr>
          <p:nvPr>
            <p:ph type="ftr" sz="quarter" idx="11"/>
          </p:nvPr>
        </p:nvSpPr>
        <p:spPr/>
        <p:txBody>
          <a:bodyPr/>
          <a:lstStyle/>
          <a:p>
            <a:r>
              <a:rPr lang="en-US" smtClean="0"/>
              <a:t>OOP - 2015 - RDT</a:t>
            </a:r>
            <a:endParaRPr lang="en-US"/>
          </a:p>
        </p:txBody>
      </p:sp>
      <p:sp>
        <p:nvSpPr>
          <p:cNvPr id="6" name="Slide Number Placeholder 5"/>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69F4A1-1AEA-4E6E-BE61-9D4728C71B67}" type="datetime1">
              <a:rPr lang="en-US" smtClean="0"/>
              <a:t>10/3/2016</a:t>
            </a:fld>
            <a:endParaRPr lang="en-US"/>
          </a:p>
        </p:txBody>
      </p:sp>
      <p:sp>
        <p:nvSpPr>
          <p:cNvPr id="5" name="Footer Placeholder 4"/>
          <p:cNvSpPr>
            <a:spLocks noGrp="1"/>
          </p:cNvSpPr>
          <p:nvPr>
            <p:ph type="ftr" sz="quarter" idx="11"/>
          </p:nvPr>
        </p:nvSpPr>
        <p:spPr/>
        <p:txBody>
          <a:bodyPr/>
          <a:lstStyle/>
          <a:p>
            <a:r>
              <a:rPr lang="en-US" smtClean="0"/>
              <a:t>OOP - 2015 - RDT</a:t>
            </a:r>
            <a:endParaRPr lang="en-US"/>
          </a:p>
        </p:txBody>
      </p:sp>
      <p:sp>
        <p:nvSpPr>
          <p:cNvPr id="6" name="Slide Number Placeholder 5"/>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C2DDF0-97B2-4459-84E8-D7E4B18B5AB3}" type="datetime1">
              <a:rPr lang="en-US" smtClean="0"/>
              <a:t>10/3/2016</a:t>
            </a:fld>
            <a:endParaRPr lang="en-US"/>
          </a:p>
        </p:txBody>
      </p:sp>
      <p:sp>
        <p:nvSpPr>
          <p:cNvPr id="6" name="Footer Placeholder 5"/>
          <p:cNvSpPr>
            <a:spLocks noGrp="1"/>
          </p:cNvSpPr>
          <p:nvPr>
            <p:ph type="ftr" sz="quarter" idx="11"/>
          </p:nvPr>
        </p:nvSpPr>
        <p:spPr/>
        <p:txBody>
          <a:bodyPr/>
          <a:lstStyle/>
          <a:p>
            <a:r>
              <a:rPr lang="en-US" smtClean="0"/>
              <a:t>OOP - 2015 - RDT</a:t>
            </a:r>
            <a:endParaRPr lang="en-US"/>
          </a:p>
        </p:txBody>
      </p:sp>
      <p:sp>
        <p:nvSpPr>
          <p:cNvPr id="7" name="Slide Number Placeholder 6"/>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D8464C-7123-48FA-AFB4-2F60481C7416}" type="datetime1">
              <a:rPr lang="en-US" smtClean="0"/>
              <a:t>10/3/2016</a:t>
            </a:fld>
            <a:endParaRPr lang="en-US"/>
          </a:p>
        </p:txBody>
      </p:sp>
      <p:sp>
        <p:nvSpPr>
          <p:cNvPr id="8" name="Footer Placeholder 7"/>
          <p:cNvSpPr>
            <a:spLocks noGrp="1"/>
          </p:cNvSpPr>
          <p:nvPr>
            <p:ph type="ftr" sz="quarter" idx="11"/>
          </p:nvPr>
        </p:nvSpPr>
        <p:spPr/>
        <p:txBody>
          <a:bodyPr/>
          <a:lstStyle/>
          <a:p>
            <a:r>
              <a:rPr lang="en-US" smtClean="0"/>
              <a:t>OOP - 2015 - RDT</a:t>
            </a:r>
            <a:endParaRPr lang="en-US"/>
          </a:p>
        </p:txBody>
      </p:sp>
      <p:sp>
        <p:nvSpPr>
          <p:cNvPr id="9" name="Slide Number Placeholder 8"/>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3200"/>
            <a:ext cx="8229600" cy="1143000"/>
          </a:xfrm>
          <a:solidFill>
            <a:schemeClr val="accent1"/>
          </a:solidFill>
        </p:spPr>
        <p:txBody>
          <a:bodyPr>
            <a:normAutofit/>
          </a:bodyPr>
          <a:lstStyle>
            <a:lvl1pPr>
              <a:defRPr sz="6600" baseline="0">
                <a:solidFill>
                  <a:schemeClr val="bg1"/>
                </a:solidFill>
              </a:defRPr>
            </a:lvl1pPr>
          </a:lstStyle>
          <a:p>
            <a:r>
              <a:rPr lang="en-US" dirty="0" smtClean="0"/>
              <a:t>Thank You</a:t>
            </a:r>
            <a:endParaRPr lang="en-US" dirty="0"/>
          </a:p>
        </p:txBody>
      </p:sp>
      <p:sp>
        <p:nvSpPr>
          <p:cNvPr id="3" name="Date Placeholder 2"/>
          <p:cNvSpPr>
            <a:spLocks noGrp="1"/>
          </p:cNvSpPr>
          <p:nvPr>
            <p:ph type="dt" sz="half" idx="10"/>
          </p:nvPr>
        </p:nvSpPr>
        <p:spPr/>
        <p:txBody>
          <a:bodyPr/>
          <a:lstStyle/>
          <a:p>
            <a:fld id="{A19E0995-4A77-4C53-8B4C-4CD8F83FDDF1}" type="datetime1">
              <a:rPr lang="en-US" smtClean="0"/>
              <a:t>10/3/2016</a:t>
            </a:fld>
            <a:endParaRPr lang="en-US"/>
          </a:p>
        </p:txBody>
      </p:sp>
      <p:sp>
        <p:nvSpPr>
          <p:cNvPr id="4" name="Footer Placeholder 3"/>
          <p:cNvSpPr>
            <a:spLocks noGrp="1"/>
          </p:cNvSpPr>
          <p:nvPr>
            <p:ph type="ftr" sz="quarter" idx="11"/>
          </p:nvPr>
        </p:nvSpPr>
        <p:spPr/>
        <p:txBody>
          <a:bodyPr/>
          <a:lstStyle/>
          <a:p>
            <a:r>
              <a:rPr lang="en-US" smtClean="0"/>
              <a:t>OOP - 2015 - RDT</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BD922A-511B-437C-BC3E-8A211E656823}" type="datetime1">
              <a:rPr lang="en-US" smtClean="0"/>
              <a:t>10/3/2016</a:t>
            </a:fld>
            <a:endParaRPr lang="en-US"/>
          </a:p>
        </p:txBody>
      </p:sp>
      <p:sp>
        <p:nvSpPr>
          <p:cNvPr id="3" name="Footer Placeholder 2"/>
          <p:cNvSpPr>
            <a:spLocks noGrp="1"/>
          </p:cNvSpPr>
          <p:nvPr>
            <p:ph type="ftr" sz="quarter" idx="11"/>
          </p:nvPr>
        </p:nvSpPr>
        <p:spPr/>
        <p:txBody>
          <a:bodyPr/>
          <a:lstStyle/>
          <a:p>
            <a:r>
              <a:rPr lang="en-US" smtClean="0"/>
              <a:t>OOP - 2015 - RDT</a:t>
            </a:r>
            <a:endParaRPr lang="en-US"/>
          </a:p>
        </p:txBody>
      </p:sp>
      <p:sp>
        <p:nvSpPr>
          <p:cNvPr id="4" name="Slide Number Placeholder 3"/>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383AB6-0763-4FAF-959E-759480F21123}" type="datetime1">
              <a:rPr lang="en-US" smtClean="0"/>
              <a:t>10/3/2016</a:t>
            </a:fld>
            <a:endParaRPr lang="en-US"/>
          </a:p>
        </p:txBody>
      </p:sp>
      <p:sp>
        <p:nvSpPr>
          <p:cNvPr id="6" name="Footer Placeholder 5"/>
          <p:cNvSpPr>
            <a:spLocks noGrp="1"/>
          </p:cNvSpPr>
          <p:nvPr>
            <p:ph type="ftr" sz="quarter" idx="11"/>
          </p:nvPr>
        </p:nvSpPr>
        <p:spPr/>
        <p:txBody>
          <a:bodyPr/>
          <a:lstStyle/>
          <a:p>
            <a:r>
              <a:rPr lang="en-US" smtClean="0"/>
              <a:t>OOP - 2015 - RDT</a:t>
            </a:r>
            <a:endParaRPr lang="en-US"/>
          </a:p>
        </p:txBody>
      </p:sp>
      <p:sp>
        <p:nvSpPr>
          <p:cNvPr id="7" name="Slide Number Placeholder 6"/>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55D7F8-87D1-4C5E-A086-5A0190B500A7}" type="datetime1">
              <a:rPr lang="en-US" smtClean="0"/>
              <a:t>10/3/2016</a:t>
            </a:fld>
            <a:endParaRPr lang="en-US"/>
          </a:p>
        </p:txBody>
      </p:sp>
      <p:sp>
        <p:nvSpPr>
          <p:cNvPr id="6" name="Footer Placeholder 5"/>
          <p:cNvSpPr>
            <a:spLocks noGrp="1"/>
          </p:cNvSpPr>
          <p:nvPr>
            <p:ph type="ftr" sz="quarter" idx="11"/>
          </p:nvPr>
        </p:nvSpPr>
        <p:spPr/>
        <p:txBody>
          <a:bodyPr/>
          <a:lstStyle/>
          <a:p>
            <a:r>
              <a:rPr lang="en-US" smtClean="0"/>
              <a:t>OOP - 2015 - RDT</a:t>
            </a:r>
            <a:endParaRPr lang="en-US"/>
          </a:p>
        </p:txBody>
      </p:sp>
      <p:sp>
        <p:nvSpPr>
          <p:cNvPr id="7" name="Slide Number Placeholder 6"/>
          <p:cNvSpPr>
            <a:spLocks noGrp="1"/>
          </p:cNvSpPr>
          <p:nvPr>
            <p:ph type="sldNum" sz="quarter" idx="12"/>
          </p:nvPr>
        </p:nvSpPr>
        <p:spPr/>
        <p:txBody>
          <a:bodyPr/>
          <a:lstStyle/>
          <a:p>
            <a:fld id="{FEBFCDD1-2A6C-4CE6-8C5E-93CB05E3FD4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400B7F-664C-40DD-907D-E6D1E847A180}" type="datetime1">
              <a:rPr lang="en-US" smtClean="0"/>
              <a:t>10/3/2016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OOP - 2015 - RDT</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BFCDD1-2A6C-4CE6-8C5E-93CB05E3FD4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6.png"/><Relationship Id="rId5" Type="http://schemas.openxmlformats.org/officeDocument/2006/relationships/oleObject" Target="../embeddings/oleObject3.bin"/><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png"/><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a:t>Class Relationship &amp; Polymorphism </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Inheritance [1]</a:t>
            </a:r>
            <a:endParaRPr lang="en-US" dirty="0"/>
          </a:p>
        </p:txBody>
      </p:sp>
      <p:sp>
        <p:nvSpPr>
          <p:cNvPr id="3" name="Content Placeholder 2"/>
          <p:cNvSpPr>
            <a:spLocks noGrp="1"/>
          </p:cNvSpPr>
          <p:nvPr>
            <p:ph idx="1"/>
          </p:nvPr>
        </p:nvSpPr>
        <p:spPr/>
        <p:txBody>
          <a:bodyPr>
            <a:normAutofit/>
          </a:bodyPr>
          <a:lstStyle/>
          <a:p>
            <a:r>
              <a:rPr lang="en-US" dirty="0" smtClean="0"/>
              <a:t>In some cases, a class might be an extend of another. The reason is because of the ‘original’ is somehow insufficient in fields (attributes) or abilities (methods).</a:t>
            </a:r>
          </a:p>
          <a:p>
            <a:r>
              <a:rPr lang="en-US" dirty="0" smtClean="0"/>
              <a:t>When a class extends another, it inherits all his ancestor’s legacy and creates a parent-child relationship (hierarchical).</a:t>
            </a:r>
          </a:p>
          <a:p>
            <a:r>
              <a:rPr lang="en-US" dirty="0" smtClean="0"/>
              <a:t>The inherited class may have some additional either attributes or methods.</a:t>
            </a:r>
          </a:p>
        </p:txBody>
      </p:sp>
      <p:sp>
        <p:nvSpPr>
          <p:cNvPr id="4" name="Footer Placeholder 3"/>
          <p:cNvSpPr>
            <a:spLocks noGrp="1"/>
          </p:cNvSpPr>
          <p:nvPr>
            <p:ph type="ftr" sz="quarter" idx="11"/>
          </p:nvPr>
        </p:nvSpPr>
        <p:spPr/>
        <p:txBody>
          <a:bodyPr/>
          <a:lstStyle/>
          <a:p>
            <a:r>
              <a:rPr lang="en-US" smtClean="0"/>
              <a:t>OOP - 2014 - MSS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10</a:t>
            </a:fld>
            <a:endParaRPr lang="en-US"/>
          </a:p>
        </p:txBody>
      </p:sp>
    </p:spTree>
    <p:extLst>
      <p:ext uri="{BB962C8B-B14F-4D97-AF65-F5344CB8AC3E}">
        <p14:creationId xmlns:p14="http://schemas.microsoft.com/office/powerpoint/2010/main" val="2911928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Inheritance [2]</a:t>
            </a:r>
            <a:endParaRPr lang="en-US" dirty="0"/>
          </a:p>
        </p:txBody>
      </p:sp>
      <p:sp>
        <p:nvSpPr>
          <p:cNvPr id="3" name="Content Placeholder 2"/>
          <p:cNvSpPr>
            <a:spLocks noGrp="1"/>
          </p:cNvSpPr>
          <p:nvPr>
            <p:ph idx="1"/>
          </p:nvPr>
        </p:nvSpPr>
        <p:spPr/>
        <p:txBody>
          <a:bodyPr>
            <a:normAutofit/>
          </a:bodyPr>
          <a:lstStyle/>
          <a:p>
            <a:pPr marL="0" indent="0">
              <a:buNone/>
            </a:pPr>
            <a:r>
              <a:rPr lang="en-US" b="1" dirty="0" smtClean="0"/>
              <a:t>example: what is a book ?</a:t>
            </a:r>
          </a:p>
          <a:p>
            <a:pPr marL="0" indent="0">
              <a:buNone/>
            </a:pPr>
            <a:r>
              <a:rPr lang="en-US" dirty="0" smtClean="0"/>
              <a:t>Something which is constructed from papers with a lot of text and images on it ?</a:t>
            </a:r>
          </a:p>
          <a:p>
            <a:pPr marL="0" indent="0">
              <a:buNone/>
            </a:pPr>
            <a:r>
              <a:rPr lang="en-US" dirty="0" smtClean="0"/>
              <a:t>Great ! </a:t>
            </a:r>
            <a:r>
              <a:rPr lang="en-US" b="1" dirty="0" smtClean="0"/>
              <a:t>But that’s incorrect.</a:t>
            </a:r>
          </a:p>
          <a:p>
            <a:pPr marL="0" indent="0">
              <a:buNone/>
            </a:pPr>
            <a:r>
              <a:rPr lang="en-US" dirty="0" smtClean="0"/>
              <a:t>What’s on your head is </a:t>
            </a:r>
          </a:p>
          <a:p>
            <a:pPr marL="0" indent="0">
              <a:buNone/>
            </a:pPr>
            <a:r>
              <a:rPr lang="en-US" dirty="0" smtClean="0"/>
              <a:t>a special type of book, </a:t>
            </a:r>
          </a:p>
          <a:p>
            <a:pPr marL="0" indent="0">
              <a:buNone/>
            </a:pPr>
            <a:r>
              <a:rPr lang="en-US" dirty="0" smtClean="0"/>
              <a:t>paper-back one, </a:t>
            </a:r>
          </a:p>
          <a:p>
            <a:pPr marL="0" indent="0">
              <a:buNone/>
            </a:pPr>
            <a:r>
              <a:rPr lang="en-US" dirty="0" smtClean="0"/>
              <a:t>wouldn’t you agree ?</a:t>
            </a:r>
          </a:p>
          <a:p>
            <a:pPr marL="0" indent="0">
              <a:buNone/>
            </a:pPr>
            <a:endParaRPr lang="en-US" dirty="0"/>
          </a:p>
        </p:txBody>
      </p:sp>
      <p:sp>
        <p:nvSpPr>
          <p:cNvPr id="4" name="Footer Placeholder 3"/>
          <p:cNvSpPr>
            <a:spLocks noGrp="1"/>
          </p:cNvSpPr>
          <p:nvPr>
            <p:ph type="ftr" sz="quarter" idx="11"/>
          </p:nvPr>
        </p:nvSpPr>
        <p:spPr/>
        <p:txBody>
          <a:bodyPr/>
          <a:lstStyle/>
          <a:p>
            <a:r>
              <a:rPr lang="en-US" smtClean="0"/>
              <a:t>OOP - 2014 - MSS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11</a:t>
            </a:fld>
            <a:endParaRPr lang="en-US"/>
          </a:p>
        </p:txBody>
      </p:sp>
      <p:pic>
        <p:nvPicPr>
          <p:cNvPr id="1027" name="Picture 3"/>
          <p:cNvPicPr>
            <a:picLocks noChangeAspect="1" noChangeArrowheads="1"/>
          </p:cNvPicPr>
          <p:nvPr/>
        </p:nvPicPr>
        <p:blipFill>
          <a:blip r:embed="rId2"/>
          <a:srcRect/>
          <a:stretch>
            <a:fillRect/>
          </a:stretch>
        </p:blipFill>
        <p:spPr bwMode="auto">
          <a:xfrm>
            <a:off x="5167719" y="2667000"/>
            <a:ext cx="3461931" cy="3586162"/>
          </a:xfrm>
          <a:prstGeom prst="rect">
            <a:avLst/>
          </a:prstGeom>
          <a:noFill/>
          <a:ln w="9525">
            <a:noFill/>
            <a:miter lim="800000"/>
            <a:headEnd/>
            <a:tailEnd/>
          </a:ln>
          <a:effectLst/>
        </p:spPr>
      </p:pic>
    </p:spTree>
    <p:extLst>
      <p:ext uri="{BB962C8B-B14F-4D97-AF65-F5344CB8AC3E}">
        <p14:creationId xmlns:p14="http://schemas.microsoft.com/office/powerpoint/2010/main" val="1728917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3B9ED07-1F0D-4FB7-B4D6-D8D295BC0FEB}" type="slidenum">
              <a:rPr lang="en-US" altLang="en-US"/>
              <a:pPr/>
              <a:t>12</a:t>
            </a:fld>
            <a:endParaRPr lang="en-US" altLang="en-US"/>
          </a:p>
        </p:txBody>
      </p:sp>
      <p:sp>
        <p:nvSpPr>
          <p:cNvPr id="5" name="Footer Placeholder 4"/>
          <p:cNvSpPr>
            <a:spLocks noGrp="1"/>
          </p:cNvSpPr>
          <p:nvPr>
            <p:ph type="ftr" sz="quarter" idx="11"/>
          </p:nvPr>
        </p:nvSpPr>
        <p:spPr/>
        <p:txBody>
          <a:bodyPr/>
          <a:lstStyle/>
          <a:p>
            <a:r>
              <a:rPr lang="en-US" altLang="en-US" smtClean="0"/>
              <a:t>OOP - 2015 - RDT</a:t>
            </a:r>
            <a:endParaRPr lang="en-US" altLang="en-US"/>
          </a:p>
        </p:txBody>
      </p:sp>
      <p:sp>
        <p:nvSpPr>
          <p:cNvPr id="550914"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Reusability</a:t>
            </a:r>
          </a:p>
        </p:txBody>
      </p:sp>
      <p:sp>
        <p:nvSpPr>
          <p:cNvPr id="550915" name="Rectangle 3"/>
          <p:cNvSpPr>
            <a:spLocks noGrp="1" noChangeArrowheads="1"/>
          </p:cNvSpPr>
          <p:nvPr>
            <p:ph type="body" idx="1"/>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r>
              <a:rPr lang="en-US" altLang="en-US" sz="2800" dirty="0"/>
              <a:t>Salah </a:t>
            </a:r>
            <a:r>
              <a:rPr lang="en-US" altLang="en-US" sz="2800" dirty="0" err="1"/>
              <a:t>satu</a:t>
            </a:r>
            <a:r>
              <a:rPr lang="en-US" altLang="en-US" sz="2800" dirty="0"/>
              <a:t> </a:t>
            </a:r>
            <a:r>
              <a:rPr lang="en-US" altLang="en-US" sz="2800" dirty="0" err="1"/>
              <a:t>keuntungan</a:t>
            </a:r>
            <a:r>
              <a:rPr lang="en-US" altLang="en-US" sz="2800" dirty="0"/>
              <a:t> </a:t>
            </a:r>
            <a:r>
              <a:rPr lang="en-US" altLang="en-US" sz="2800" dirty="0" err="1"/>
              <a:t>adanya</a:t>
            </a:r>
            <a:r>
              <a:rPr lang="en-US" altLang="en-US" sz="2800" dirty="0"/>
              <a:t> inheritance: </a:t>
            </a:r>
            <a:r>
              <a:rPr lang="en-US" altLang="en-US" sz="2800" i="1" dirty="0"/>
              <a:t>no </a:t>
            </a:r>
            <a:r>
              <a:rPr lang="en-US" altLang="en-US" sz="2800" i="1" dirty="0" smtClean="0"/>
              <a:t>duplicate </a:t>
            </a:r>
            <a:r>
              <a:rPr lang="en-US" altLang="en-US" sz="2800" i="1" dirty="0"/>
              <a:t>code</a:t>
            </a:r>
            <a:r>
              <a:rPr lang="en-US" altLang="en-US" sz="2800" dirty="0"/>
              <a:t> </a:t>
            </a:r>
            <a:r>
              <a:rPr lang="en-US" altLang="en-US" sz="2800" dirty="0">
                <a:sym typeface="Wingdings" pitchFamily="2" charset="2"/>
              </a:rPr>
              <a:t></a:t>
            </a:r>
            <a:r>
              <a:rPr lang="en-US" altLang="en-US" sz="2800" dirty="0"/>
              <a:t> </a:t>
            </a:r>
            <a:r>
              <a:rPr lang="en-US" altLang="en-US" sz="2800" i="1" dirty="0"/>
              <a:t>Reusability</a:t>
            </a:r>
            <a:r>
              <a:rPr lang="en-US" altLang="en-US" sz="2800" dirty="0"/>
              <a:t>.</a:t>
            </a:r>
          </a:p>
          <a:p>
            <a:pPr lvl="1">
              <a:lnSpc>
                <a:spcPct val="90000"/>
              </a:lnSpc>
            </a:pPr>
            <a:r>
              <a:rPr lang="en-US" altLang="en-US" sz="2500" dirty="0" err="1"/>
              <a:t>Sekali</a:t>
            </a:r>
            <a:r>
              <a:rPr lang="en-US" altLang="en-US" sz="2500" dirty="0"/>
              <a:t> </a:t>
            </a:r>
            <a:r>
              <a:rPr lang="en-US" altLang="en-US" sz="2500" i="1" dirty="0" smtClean="0"/>
              <a:t>behavior</a:t>
            </a:r>
            <a:r>
              <a:rPr lang="en-US" altLang="en-US" sz="2500" dirty="0" smtClean="0"/>
              <a:t> </a:t>
            </a:r>
            <a:r>
              <a:rPr lang="en-US" altLang="en-US" sz="2500" dirty="0"/>
              <a:t>(</a:t>
            </a:r>
            <a:r>
              <a:rPr lang="en-US" altLang="en-US" sz="2500" i="1" dirty="0"/>
              <a:t>method</a:t>
            </a:r>
            <a:r>
              <a:rPr lang="en-US" altLang="en-US" sz="2500" dirty="0"/>
              <a:t>) </a:t>
            </a:r>
            <a:r>
              <a:rPr lang="en-US" altLang="en-US" sz="2500" dirty="0" err="1"/>
              <a:t>dan</a:t>
            </a:r>
            <a:r>
              <a:rPr lang="en-US" altLang="en-US" sz="2500" dirty="0"/>
              <a:t>/</a:t>
            </a:r>
            <a:r>
              <a:rPr lang="en-US" altLang="en-US" sz="2500" dirty="0" err="1"/>
              <a:t>atau</a:t>
            </a:r>
            <a:r>
              <a:rPr lang="en-US" altLang="en-US" sz="2500" dirty="0"/>
              <a:t> </a:t>
            </a:r>
            <a:r>
              <a:rPr lang="en-US" altLang="en-US" sz="2500" i="1" dirty="0" smtClean="0"/>
              <a:t>property </a:t>
            </a:r>
            <a:r>
              <a:rPr lang="en-US" altLang="en-US" sz="2500" dirty="0" smtClean="0"/>
              <a:t>(</a:t>
            </a:r>
            <a:r>
              <a:rPr lang="en-US" altLang="en-US" sz="2500" i="1" dirty="0"/>
              <a:t>field</a:t>
            </a:r>
            <a:r>
              <a:rPr lang="en-US" altLang="en-US" sz="2500" dirty="0"/>
              <a:t>) </a:t>
            </a:r>
            <a:r>
              <a:rPr lang="en-US" altLang="en-US" sz="2500" dirty="0" err="1"/>
              <a:t>didefinisikan</a:t>
            </a:r>
            <a:r>
              <a:rPr lang="en-US" altLang="en-US" sz="2500" dirty="0"/>
              <a:t> di </a:t>
            </a:r>
            <a:r>
              <a:rPr lang="en-US" altLang="en-US" sz="2500" i="1" dirty="0"/>
              <a:t>superclass</a:t>
            </a:r>
            <a:r>
              <a:rPr lang="en-US" altLang="en-US" sz="2500" dirty="0"/>
              <a:t>, method </a:t>
            </a:r>
            <a:r>
              <a:rPr lang="en-US" altLang="en-US" sz="2500" dirty="0" err="1" smtClean="0"/>
              <a:t>tersebut</a:t>
            </a:r>
            <a:r>
              <a:rPr lang="en-US" altLang="en-US" sz="2500" dirty="0" smtClean="0"/>
              <a:t> </a:t>
            </a:r>
            <a:r>
              <a:rPr lang="en-US" altLang="en-US" sz="2500" dirty="0" err="1" smtClean="0"/>
              <a:t>secara</a:t>
            </a:r>
            <a:r>
              <a:rPr lang="en-US" altLang="en-US" sz="2500" dirty="0" smtClean="0"/>
              <a:t> </a:t>
            </a:r>
            <a:r>
              <a:rPr lang="en-US" altLang="en-US" sz="2500" dirty="0" err="1"/>
              <a:t>langsung</a:t>
            </a:r>
            <a:r>
              <a:rPr lang="en-US" altLang="en-US" sz="2500" dirty="0"/>
              <a:t> </a:t>
            </a:r>
            <a:r>
              <a:rPr lang="en-US" altLang="en-US" sz="2500" dirty="0" err="1"/>
              <a:t>diwariskan</a:t>
            </a:r>
            <a:r>
              <a:rPr lang="en-US" altLang="en-US" sz="2500" dirty="0"/>
              <a:t> </a:t>
            </a:r>
            <a:r>
              <a:rPr lang="en-US" altLang="en-US" sz="2500" dirty="0" err="1"/>
              <a:t>ke</a:t>
            </a:r>
            <a:r>
              <a:rPr lang="en-US" altLang="en-US" sz="2500" dirty="0"/>
              <a:t> </a:t>
            </a:r>
            <a:r>
              <a:rPr lang="en-US" altLang="en-US" sz="2500" dirty="0" err="1"/>
              <a:t>semua</a:t>
            </a:r>
            <a:r>
              <a:rPr lang="en-US" altLang="en-US" sz="2500" dirty="0"/>
              <a:t> </a:t>
            </a:r>
            <a:r>
              <a:rPr lang="en-US" altLang="en-US" sz="2500" i="1" dirty="0"/>
              <a:t>subclass</a:t>
            </a:r>
          </a:p>
          <a:p>
            <a:pPr lvl="1">
              <a:lnSpc>
                <a:spcPct val="90000"/>
              </a:lnSpc>
            </a:pPr>
            <a:r>
              <a:rPr lang="en-US" altLang="en-US" sz="2500" dirty="0"/>
              <a:t>Subclass </a:t>
            </a:r>
            <a:r>
              <a:rPr lang="en-US" altLang="en-US" sz="2500" dirty="0" err="1"/>
              <a:t>hanya</a:t>
            </a:r>
            <a:r>
              <a:rPr lang="en-US" altLang="en-US" sz="2500" dirty="0"/>
              <a:t> </a:t>
            </a:r>
            <a:r>
              <a:rPr lang="en-US" altLang="en-US" sz="2500" dirty="0" err="1"/>
              <a:t>perlu</a:t>
            </a:r>
            <a:r>
              <a:rPr lang="en-US" altLang="en-US" sz="2500" dirty="0"/>
              <a:t> </a:t>
            </a:r>
            <a:r>
              <a:rPr lang="en-US" altLang="en-US" sz="2500" dirty="0" err="1"/>
              <a:t>mengimplementasikan</a:t>
            </a:r>
            <a:r>
              <a:rPr lang="en-US" altLang="en-US" sz="2500" dirty="0"/>
              <a:t> </a:t>
            </a:r>
            <a:r>
              <a:rPr lang="en-US" altLang="en-US" sz="2500" dirty="0" err="1"/>
              <a:t>kelakuan</a:t>
            </a:r>
            <a:r>
              <a:rPr lang="en-US" altLang="en-US" sz="2500" dirty="0"/>
              <a:t> yang </a:t>
            </a:r>
            <a:r>
              <a:rPr lang="en-US" altLang="en-US" sz="2500" dirty="0" err="1"/>
              <a:t>berbeda</a:t>
            </a:r>
            <a:r>
              <a:rPr lang="en-US" altLang="en-US" sz="2500" dirty="0"/>
              <a:t> </a:t>
            </a:r>
            <a:r>
              <a:rPr lang="en-US" altLang="en-US" sz="2500" dirty="0" err="1"/>
              <a:t>antara</a:t>
            </a:r>
            <a:r>
              <a:rPr lang="en-US" altLang="en-US" sz="2500" dirty="0"/>
              <a:t> </a:t>
            </a:r>
            <a:r>
              <a:rPr lang="en-US" altLang="en-US" sz="2500" dirty="0" err="1"/>
              <a:t>dirinya</a:t>
            </a:r>
            <a:r>
              <a:rPr lang="en-US" altLang="en-US" sz="2500" dirty="0"/>
              <a:t> </a:t>
            </a:r>
            <a:r>
              <a:rPr lang="en-US" altLang="en-US" sz="2500" dirty="0" err="1"/>
              <a:t>dengan</a:t>
            </a:r>
            <a:r>
              <a:rPr lang="en-US" altLang="en-US" sz="2500" dirty="0"/>
              <a:t> super class.</a:t>
            </a:r>
            <a:endParaRPr lang="en-US" altLang="en-US" sz="2400" dirty="0"/>
          </a:p>
          <a:p>
            <a:pPr>
              <a:lnSpc>
                <a:spcPct val="90000"/>
              </a:lnSpc>
            </a:pPr>
            <a:r>
              <a:rPr lang="en-US" altLang="en-US" sz="2800" dirty="0" err="1"/>
              <a:t>Keuntungan</a:t>
            </a:r>
            <a:r>
              <a:rPr lang="en-US" altLang="en-US" sz="2800" dirty="0"/>
              <a:t> </a:t>
            </a:r>
            <a:r>
              <a:rPr lang="en-US" altLang="en-US" sz="2800" dirty="0" err="1"/>
              <a:t>lainnya</a:t>
            </a:r>
            <a:r>
              <a:rPr lang="en-US" altLang="en-US" sz="2800" dirty="0"/>
              <a:t> </a:t>
            </a:r>
            <a:r>
              <a:rPr lang="en-US" altLang="en-US" sz="2800" dirty="0" err="1"/>
              <a:t>adalah</a:t>
            </a:r>
            <a:r>
              <a:rPr lang="en-US" altLang="en-US" sz="2800" dirty="0"/>
              <a:t>: </a:t>
            </a:r>
            <a:r>
              <a:rPr lang="en-US" altLang="en-US" sz="2800" i="1" dirty="0" smtClean="0"/>
              <a:t>polymorphism</a:t>
            </a:r>
            <a:endParaRPr lang="en-US" altLang="en-US" sz="2500" i="1" dirty="0"/>
          </a:p>
        </p:txBody>
      </p:sp>
    </p:spTree>
    <p:extLst>
      <p:ext uri="{BB962C8B-B14F-4D97-AF65-F5344CB8AC3E}">
        <p14:creationId xmlns:p14="http://schemas.microsoft.com/office/powerpoint/2010/main" val="30697528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Slide Number Placeholder 4"/>
          <p:cNvSpPr>
            <a:spLocks noGrp="1"/>
          </p:cNvSpPr>
          <p:nvPr>
            <p:ph type="sldNum" sz="quarter" idx="10"/>
          </p:nvPr>
        </p:nvSpPr>
        <p:spPr/>
        <p:txBody>
          <a:bodyPr/>
          <a:lstStyle/>
          <a:p>
            <a:fld id="{7B9AB65B-E0EB-4425-91DE-3A42D0C90F2B}" type="slidenum">
              <a:rPr lang="en-US" altLang="en-US"/>
              <a:pPr/>
              <a:t>13</a:t>
            </a:fld>
            <a:endParaRPr lang="en-US" altLang="en-US"/>
          </a:p>
        </p:txBody>
      </p:sp>
      <p:sp>
        <p:nvSpPr>
          <p:cNvPr id="9" name="Footer Placeholder 5"/>
          <p:cNvSpPr>
            <a:spLocks noGrp="1"/>
          </p:cNvSpPr>
          <p:nvPr>
            <p:ph type="ftr" sz="quarter" idx="11"/>
          </p:nvPr>
        </p:nvSpPr>
        <p:spPr/>
        <p:txBody>
          <a:bodyPr/>
          <a:lstStyle/>
          <a:p>
            <a:r>
              <a:rPr lang="en-US" altLang="en-US" smtClean="0"/>
              <a:t>OOP - 2015 - RDT</a:t>
            </a:r>
            <a:endParaRPr lang="en-US" altLang="en-US"/>
          </a:p>
        </p:txBody>
      </p:sp>
      <p:graphicFrame>
        <p:nvGraphicFramePr>
          <p:cNvPr id="587780" name="Object 4"/>
          <p:cNvGraphicFramePr>
            <a:graphicFrameLocks noGrp="1" noChangeAspect="1"/>
          </p:cNvGraphicFramePr>
          <p:nvPr>
            <p:ph sz="half" idx="1"/>
          </p:nvPr>
        </p:nvGraphicFramePr>
        <p:xfrm>
          <a:off x="0" y="196850"/>
          <a:ext cx="5562600" cy="1463675"/>
        </p:xfrm>
        <a:graphic>
          <a:graphicData uri="http://schemas.openxmlformats.org/presentationml/2006/ole">
            <mc:AlternateContent xmlns:mc="http://schemas.openxmlformats.org/markup-compatibility/2006">
              <mc:Choice xmlns:v="urn:schemas-microsoft-com:vml" Requires="v">
                <p:oleObj spid="_x0000_s14360" name="Bitmap Image" r:id="rId3" imgW="3839111" imgH="1009791" progId="Paint.Picture">
                  <p:embed/>
                </p:oleObj>
              </mc:Choice>
              <mc:Fallback>
                <p:oleObj name="Bitmap Image" r:id="rId3" imgW="3839111" imgH="1009791" progId="Paint.Picture">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96850"/>
                        <a:ext cx="5562600"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87782" name="Text Box 6"/>
          <p:cNvSpPr txBox="1">
            <a:spLocks noChangeArrowheads="1"/>
          </p:cNvSpPr>
          <p:nvPr/>
        </p:nvSpPr>
        <p:spPr bwMode="auto">
          <a:xfrm>
            <a:off x="5562600" y="609600"/>
            <a:ext cx="18732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They have same</a:t>
            </a:r>
          </a:p>
          <a:p>
            <a:r>
              <a:rPr lang="en-US" altLang="en-US"/>
              <a:t>methods.</a:t>
            </a:r>
          </a:p>
          <a:p>
            <a:r>
              <a:rPr lang="en-US" altLang="en-US"/>
              <a:t>Let’s not write duplicate codes.</a:t>
            </a:r>
          </a:p>
        </p:txBody>
      </p:sp>
      <p:graphicFrame>
        <p:nvGraphicFramePr>
          <p:cNvPr id="587784" name="Object 8"/>
          <p:cNvGraphicFramePr>
            <a:graphicFrameLocks noGrp="1" noChangeAspect="1"/>
          </p:cNvGraphicFramePr>
          <p:nvPr>
            <p:ph sz="half" idx="2"/>
          </p:nvPr>
        </p:nvGraphicFramePr>
        <p:xfrm>
          <a:off x="-76200" y="2057400"/>
          <a:ext cx="5410200" cy="3983038"/>
        </p:xfrm>
        <a:graphic>
          <a:graphicData uri="http://schemas.openxmlformats.org/presentationml/2006/ole">
            <mc:AlternateContent xmlns:mc="http://schemas.openxmlformats.org/markup-compatibility/2006">
              <mc:Choice xmlns:v="urn:schemas-microsoft-com:vml" Requires="v">
                <p:oleObj spid="_x0000_s14361" name="Bitmap Image" r:id="rId5" imgW="4296375" imgH="3161905" progId="Paint.Picture">
                  <p:embed/>
                </p:oleObj>
              </mc:Choice>
              <mc:Fallback>
                <p:oleObj name="Bitmap Image" r:id="rId5" imgW="4296375" imgH="3161905" progId="Paint.Picture">
                  <p:embed/>
                  <p:pic>
                    <p:nvPicPr>
                      <p:cNvPr id="0" name=""/>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 y="2057400"/>
                        <a:ext cx="5410200" cy="3983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87787" name="AutoShape 11"/>
          <p:cNvSpPr>
            <a:spLocks noChangeArrowheads="1"/>
          </p:cNvSpPr>
          <p:nvPr/>
        </p:nvSpPr>
        <p:spPr bwMode="auto">
          <a:xfrm rot="1221627">
            <a:off x="4876800" y="1295400"/>
            <a:ext cx="609600" cy="1524000"/>
          </a:xfrm>
          <a:prstGeom prst="curvedLeftArrow">
            <a:avLst>
              <a:gd name="adj1" fmla="val 50000"/>
              <a:gd name="adj2" fmla="val 100000"/>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7788" name="Text Box 12"/>
          <p:cNvSpPr txBox="1">
            <a:spLocks noChangeArrowheads="1"/>
          </p:cNvSpPr>
          <p:nvPr/>
        </p:nvSpPr>
        <p:spPr bwMode="auto">
          <a:xfrm>
            <a:off x="5400675" y="2438400"/>
            <a:ext cx="3743325" cy="22987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Courier New" pitchFamily="49" charset="0"/>
              </a:rPr>
              <a:t>class Shape{</a:t>
            </a:r>
          </a:p>
          <a:p>
            <a:r>
              <a:rPr lang="en-US" altLang="en-US">
                <a:latin typeface="Courier New" pitchFamily="49" charset="0"/>
              </a:rPr>
              <a:t>  public void rotate(){</a:t>
            </a:r>
          </a:p>
          <a:p>
            <a:r>
              <a:rPr lang="en-US" altLang="en-US">
                <a:latin typeface="Courier New" pitchFamily="49" charset="0"/>
              </a:rPr>
              <a:t>   …</a:t>
            </a:r>
          </a:p>
          <a:p>
            <a:r>
              <a:rPr lang="en-US" altLang="en-US">
                <a:latin typeface="Courier New" pitchFamily="49" charset="0"/>
              </a:rPr>
              <a:t>  } </a:t>
            </a:r>
          </a:p>
          <a:p>
            <a:r>
              <a:rPr lang="en-US" altLang="en-US">
                <a:latin typeface="Courier New" pitchFamily="49" charset="0"/>
              </a:rPr>
              <a:t>  public void playSound(){</a:t>
            </a:r>
          </a:p>
          <a:p>
            <a:r>
              <a:rPr lang="en-US" altLang="en-US">
                <a:latin typeface="Courier New" pitchFamily="49" charset="0"/>
              </a:rPr>
              <a:t>   …</a:t>
            </a:r>
          </a:p>
          <a:p>
            <a:r>
              <a:rPr lang="en-US" altLang="en-US">
                <a:latin typeface="Courier New" pitchFamily="49" charset="0"/>
              </a:rPr>
              <a:t>  }</a:t>
            </a:r>
          </a:p>
          <a:p>
            <a:r>
              <a:rPr lang="en-US" altLang="en-US">
                <a:latin typeface="Courier New" pitchFamily="49" charset="0"/>
              </a:rPr>
              <a:t>}</a:t>
            </a:r>
          </a:p>
        </p:txBody>
      </p:sp>
      <p:sp>
        <p:nvSpPr>
          <p:cNvPr id="587789" name="Text Box 13"/>
          <p:cNvSpPr txBox="1">
            <a:spLocks noChangeArrowheads="1"/>
          </p:cNvSpPr>
          <p:nvPr/>
        </p:nvSpPr>
        <p:spPr bwMode="auto">
          <a:xfrm>
            <a:off x="5264150" y="5715000"/>
            <a:ext cx="3879850" cy="9255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Courier New" pitchFamily="49" charset="0"/>
              </a:rPr>
              <a:t>class Square </a:t>
            </a:r>
            <a:r>
              <a:rPr lang="en-US" altLang="en-US" b="1">
                <a:latin typeface="Courier New" pitchFamily="49" charset="0"/>
              </a:rPr>
              <a:t>extends</a:t>
            </a:r>
            <a:r>
              <a:rPr lang="en-US" altLang="en-US">
                <a:latin typeface="Courier New" pitchFamily="49" charset="0"/>
              </a:rPr>
              <a:t> Shape{</a:t>
            </a:r>
          </a:p>
          <a:p>
            <a:r>
              <a:rPr lang="en-US" altLang="en-US">
                <a:latin typeface="Courier New" pitchFamily="49" charset="0"/>
              </a:rPr>
              <a:t>   …..</a:t>
            </a:r>
          </a:p>
          <a:p>
            <a:r>
              <a:rPr lang="en-US" altLang="en-US">
                <a:latin typeface="Courier New" pitchFamily="49" charset="0"/>
              </a:rPr>
              <a:t>}</a:t>
            </a:r>
          </a:p>
        </p:txBody>
      </p:sp>
    </p:spTree>
    <p:extLst>
      <p:ext uri="{BB962C8B-B14F-4D97-AF65-F5344CB8AC3E}">
        <p14:creationId xmlns:p14="http://schemas.microsoft.com/office/powerpoint/2010/main" val="37970165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87782"/>
                                        </p:tgtEl>
                                        <p:attrNameLst>
                                          <p:attrName>style.visibility</p:attrName>
                                        </p:attrNameLst>
                                      </p:cBhvr>
                                      <p:to>
                                        <p:strVal val="visible"/>
                                      </p:to>
                                    </p:set>
                                    <p:animEffect transition="in" filter="blinds(horizontal)">
                                      <p:cBhvr>
                                        <p:cTn id="7" dur="500"/>
                                        <p:tgtEl>
                                          <p:spTgt spid="58778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87787"/>
                                        </p:tgtEl>
                                        <p:attrNameLst>
                                          <p:attrName>style.visibility</p:attrName>
                                        </p:attrNameLst>
                                      </p:cBhvr>
                                      <p:to>
                                        <p:strVal val="visible"/>
                                      </p:to>
                                    </p:set>
                                    <p:animEffect transition="in" filter="blinds(horizontal)">
                                      <p:cBhvr>
                                        <p:cTn id="10" dur="500"/>
                                        <p:tgtEl>
                                          <p:spTgt spid="58778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587784"/>
                                        </p:tgtEl>
                                        <p:attrNameLst>
                                          <p:attrName>style.visibility</p:attrName>
                                        </p:attrNameLst>
                                      </p:cBhvr>
                                      <p:to>
                                        <p:strVal val="visible"/>
                                      </p:to>
                                    </p:set>
                                    <p:animEffect transition="in" filter="blinds(horizontal)">
                                      <p:cBhvr>
                                        <p:cTn id="15" dur="500"/>
                                        <p:tgtEl>
                                          <p:spTgt spid="587784"/>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587788"/>
                                        </p:tgtEl>
                                        <p:attrNameLst>
                                          <p:attrName>style.visibility</p:attrName>
                                        </p:attrNameLst>
                                      </p:cBhvr>
                                      <p:to>
                                        <p:strVal val="visible"/>
                                      </p:to>
                                    </p:set>
                                    <p:animEffect transition="in" filter="box(in)">
                                      <p:cBhvr>
                                        <p:cTn id="20" dur="500"/>
                                        <p:tgtEl>
                                          <p:spTgt spid="587788"/>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587789"/>
                                        </p:tgtEl>
                                        <p:attrNameLst>
                                          <p:attrName>style.visibility</p:attrName>
                                        </p:attrNameLst>
                                      </p:cBhvr>
                                      <p:to>
                                        <p:strVal val="visible"/>
                                      </p:to>
                                    </p:set>
                                    <p:animEffect transition="in" filter="box(in)">
                                      <p:cBhvr>
                                        <p:cTn id="23" dur="500"/>
                                        <p:tgtEl>
                                          <p:spTgt spid="5877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7782" grpId="0"/>
      <p:bldP spid="587787" grpId="0" animBg="1"/>
      <p:bldP spid="587788" grpId="0" animBg="1"/>
      <p:bldP spid="58778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B2609960-7AD0-4F99-8027-EBBA53618B7E}" type="slidenum">
              <a:rPr lang="en-US" altLang="en-US"/>
              <a:pPr/>
              <a:t>14</a:t>
            </a:fld>
            <a:endParaRPr lang="en-US" altLang="en-US"/>
          </a:p>
        </p:txBody>
      </p:sp>
      <p:sp>
        <p:nvSpPr>
          <p:cNvPr id="5" name="Footer Placeholder 4"/>
          <p:cNvSpPr>
            <a:spLocks noGrp="1"/>
          </p:cNvSpPr>
          <p:nvPr>
            <p:ph type="ftr" sz="quarter" idx="11"/>
          </p:nvPr>
        </p:nvSpPr>
        <p:spPr/>
        <p:txBody>
          <a:bodyPr/>
          <a:lstStyle/>
          <a:p>
            <a:r>
              <a:rPr lang="en-US" altLang="en-US" smtClean="0"/>
              <a:t>OOP - 2015 - RDT</a:t>
            </a:r>
            <a:endParaRPr lang="en-US" altLang="en-US"/>
          </a:p>
        </p:txBody>
      </p:sp>
      <p:sp>
        <p:nvSpPr>
          <p:cNvPr id="599042"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Here are what you can do in Subclass</a:t>
            </a:r>
          </a:p>
        </p:txBody>
      </p:sp>
      <p:sp>
        <p:nvSpPr>
          <p:cNvPr id="599043" name="Rectangle 3"/>
          <p:cNvSpPr>
            <a:spLocks noGrp="1" noChangeArrowheads="1"/>
          </p:cNvSpPr>
          <p:nvPr>
            <p:ph type="body" idx="1"/>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381000" indent="-381000">
              <a:lnSpc>
                <a:spcPct val="80000"/>
              </a:lnSpc>
              <a:buFontTx/>
              <a:buAutoNum type="arabicPeriod"/>
            </a:pPr>
            <a:r>
              <a:rPr lang="en-US" altLang="en-US" sz="2000"/>
              <a:t>The inherited fields can be used directly, just like any other fields.</a:t>
            </a:r>
          </a:p>
          <a:p>
            <a:pPr marL="381000" indent="-381000">
              <a:lnSpc>
                <a:spcPct val="80000"/>
              </a:lnSpc>
              <a:buFontTx/>
              <a:buAutoNum type="arabicPeriod"/>
            </a:pPr>
            <a:r>
              <a:rPr lang="en-US" altLang="en-US" sz="2000"/>
              <a:t>The inherited methods can be used directly as they are.</a:t>
            </a:r>
          </a:p>
          <a:p>
            <a:pPr marL="381000" indent="-381000">
              <a:lnSpc>
                <a:spcPct val="80000"/>
              </a:lnSpc>
              <a:buFontTx/>
              <a:buAutoNum type="arabicPeriod"/>
            </a:pPr>
            <a:r>
              <a:rPr lang="en-US" altLang="en-US" sz="2000"/>
              <a:t>You can declare new fields in the subclass that are not in the superclass.</a:t>
            </a:r>
          </a:p>
          <a:p>
            <a:pPr marL="381000" indent="-381000">
              <a:lnSpc>
                <a:spcPct val="80000"/>
              </a:lnSpc>
              <a:buFontTx/>
              <a:buAutoNum type="arabicPeriod"/>
            </a:pPr>
            <a:r>
              <a:rPr lang="en-US" altLang="en-US" sz="2000"/>
              <a:t>You can declare new methods in the subclass that are not in the superclass.</a:t>
            </a:r>
          </a:p>
          <a:p>
            <a:pPr marL="381000" indent="-381000">
              <a:lnSpc>
                <a:spcPct val="80000"/>
              </a:lnSpc>
              <a:buFontTx/>
              <a:buAutoNum type="arabicPeriod"/>
            </a:pPr>
            <a:r>
              <a:rPr lang="en-US" altLang="en-US" sz="2000"/>
              <a:t>You can write a subclass constructor that invokes the constructor of the superclass, either implicitly or by using the keyword super.</a:t>
            </a:r>
          </a:p>
          <a:p>
            <a:pPr marL="381000" indent="-381000">
              <a:lnSpc>
                <a:spcPct val="80000"/>
              </a:lnSpc>
              <a:buFontTx/>
              <a:buAutoNum type="arabicPeriod"/>
            </a:pPr>
            <a:r>
              <a:rPr lang="en-US" altLang="en-US" sz="2000"/>
              <a:t>You can write a new </a:t>
            </a:r>
            <a:r>
              <a:rPr lang="en-US" altLang="en-US" sz="2000" i="1"/>
              <a:t>instance</a:t>
            </a:r>
            <a:r>
              <a:rPr lang="en-US" altLang="en-US" sz="2000"/>
              <a:t> method in the subclass that has the same signature as the one in the superclass, thus </a:t>
            </a:r>
            <a:r>
              <a:rPr lang="en-US" altLang="en-US" sz="2000" i="1"/>
              <a:t>overriding</a:t>
            </a:r>
            <a:r>
              <a:rPr lang="en-US" altLang="en-US" sz="2000"/>
              <a:t> it.</a:t>
            </a:r>
          </a:p>
          <a:p>
            <a:pPr marL="381000" indent="-381000">
              <a:lnSpc>
                <a:spcPct val="80000"/>
              </a:lnSpc>
              <a:buFontTx/>
              <a:buAutoNum type="arabicPeriod"/>
            </a:pPr>
            <a:r>
              <a:rPr lang="en-US" altLang="en-US" sz="2000"/>
              <a:t>You can declare a field in the subclass with the same name as the one in the superclass, thus </a:t>
            </a:r>
            <a:r>
              <a:rPr lang="en-US" altLang="en-US" sz="2000" i="1"/>
              <a:t>hiding</a:t>
            </a:r>
            <a:r>
              <a:rPr lang="en-US" altLang="en-US" sz="2000"/>
              <a:t> it (not recommended).</a:t>
            </a:r>
          </a:p>
          <a:p>
            <a:pPr marL="381000" indent="-381000">
              <a:lnSpc>
                <a:spcPct val="80000"/>
              </a:lnSpc>
              <a:buFontTx/>
              <a:buAutoNum type="arabicPeriod"/>
            </a:pPr>
            <a:r>
              <a:rPr lang="en-US" altLang="en-US" sz="2000"/>
              <a:t>You can write a new </a:t>
            </a:r>
            <a:r>
              <a:rPr lang="en-US" altLang="en-US" sz="2000" i="1"/>
              <a:t>static</a:t>
            </a:r>
            <a:r>
              <a:rPr lang="en-US" altLang="en-US" sz="2000"/>
              <a:t> method in the subclass that has the same signature as the one in the superclass, thus </a:t>
            </a:r>
            <a:r>
              <a:rPr lang="en-US" altLang="en-US" sz="2000" i="1"/>
              <a:t>hiding</a:t>
            </a:r>
            <a:r>
              <a:rPr lang="en-US" altLang="en-US" sz="2000"/>
              <a:t> it.</a:t>
            </a:r>
          </a:p>
          <a:p>
            <a:pPr marL="381000" indent="-381000">
              <a:lnSpc>
                <a:spcPct val="80000"/>
              </a:lnSpc>
              <a:buFontTx/>
              <a:buAutoNum type="arabicPeriod"/>
            </a:pPr>
            <a:endParaRPr lang="en-US" altLang="en-US" sz="2000"/>
          </a:p>
          <a:p>
            <a:pPr marL="381000" indent="-381000">
              <a:lnSpc>
                <a:spcPct val="80000"/>
              </a:lnSpc>
            </a:pPr>
            <a:endParaRPr lang="en-US" altLang="en-US" sz="2000"/>
          </a:p>
        </p:txBody>
      </p:sp>
    </p:spTree>
    <p:extLst>
      <p:ext uri="{BB962C8B-B14F-4D97-AF65-F5344CB8AC3E}">
        <p14:creationId xmlns:p14="http://schemas.microsoft.com/office/powerpoint/2010/main" val="31818422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a:spLocks noGrp="1"/>
          </p:cNvSpPr>
          <p:nvPr>
            <p:ph type="sldNum" sz="quarter" idx="10"/>
          </p:nvPr>
        </p:nvSpPr>
        <p:spPr/>
        <p:txBody>
          <a:bodyPr/>
          <a:lstStyle/>
          <a:p>
            <a:fld id="{2C25D1F9-4151-4EA7-837C-FCCFC9D0A0E4}" type="slidenum">
              <a:rPr lang="en-US" altLang="en-US"/>
              <a:pPr/>
              <a:t>15</a:t>
            </a:fld>
            <a:endParaRPr lang="en-US" altLang="en-US"/>
          </a:p>
        </p:txBody>
      </p:sp>
      <p:sp>
        <p:nvSpPr>
          <p:cNvPr id="10" name="Footer Placeholder 5"/>
          <p:cNvSpPr>
            <a:spLocks noGrp="1"/>
          </p:cNvSpPr>
          <p:nvPr>
            <p:ph type="ftr" sz="quarter" idx="11"/>
          </p:nvPr>
        </p:nvSpPr>
        <p:spPr/>
        <p:txBody>
          <a:bodyPr/>
          <a:lstStyle/>
          <a:p>
            <a:r>
              <a:rPr lang="en-US" altLang="en-US" smtClean="0"/>
              <a:t>OOP - 2015 - RDT</a:t>
            </a:r>
            <a:endParaRPr lang="en-US" altLang="en-US"/>
          </a:p>
        </p:txBody>
      </p:sp>
      <p:graphicFrame>
        <p:nvGraphicFramePr>
          <p:cNvPr id="552966" name="Object 6"/>
          <p:cNvGraphicFramePr>
            <a:graphicFrameLocks noChangeAspect="1"/>
          </p:cNvGraphicFramePr>
          <p:nvPr/>
        </p:nvGraphicFramePr>
        <p:xfrm>
          <a:off x="1143000" y="914400"/>
          <a:ext cx="5410200" cy="1327150"/>
        </p:xfrm>
        <a:graphic>
          <a:graphicData uri="http://schemas.openxmlformats.org/presentationml/2006/ole">
            <mc:AlternateContent xmlns:mc="http://schemas.openxmlformats.org/markup-compatibility/2006">
              <mc:Choice xmlns:v="urn:schemas-microsoft-com:vml" Requires="v">
                <p:oleObj spid="_x0000_s15373" name="Bitmap Image" r:id="rId3" imgW="3533333" imgH="866896" progId="Paint.Picture">
                  <p:embed/>
                </p:oleObj>
              </mc:Choice>
              <mc:Fallback>
                <p:oleObj name="Bitmap Image" r:id="rId3" imgW="3533333" imgH="866896"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914400"/>
                        <a:ext cx="5410200" cy="132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52967" name="Text Box 7"/>
          <p:cNvSpPr txBox="1">
            <a:spLocks noChangeArrowheads="1"/>
          </p:cNvSpPr>
          <p:nvPr/>
        </p:nvSpPr>
        <p:spPr bwMode="auto">
          <a:xfrm>
            <a:off x="288925" y="1127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552968" name="Text Box 8"/>
          <p:cNvSpPr txBox="1">
            <a:spLocks noChangeArrowheads="1"/>
          </p:cNvSpPr>
          <p:nvPr/>
        </p:nvSpPr>
        <p:spPr bwMode="auto">
          <a:xfrm>
            <a:off x="0" y="152400"/>
            <a:ext cx="29337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Let’s digging deeper</a:t>
            </a:r>
          </a:p>
        </p:txBody>
      </p:sp>
      <p:grpSp>
        <p:nvGrpSpPr>
          <p:cNvPr id="552971" name="Group 11"/>
          <p:cNvGrpSpPr>
            <a:grpSpLocks/>
          </p:cNvGrpSpPr>
          <p:nvPr/>
        </p:nvGrpSpPr>
        <p:grpSpPr bwMode="auto">
          <a:xfrm>
            <a:off x="533400" y="2590800"/>
            <a:ext cx="8305800" cy="4038600"/>
            <a:chOff x="336" y="1632"/>
            <a:chExt cx="5232" cy="2544"/>
          </a:xfrm>
        </p:grpSpPr>
        <p:sp>
          <p:nvSpPr>
            <p:cNvPr id="552963" name="Rectangle 3"/>
            <p:cNvSpPr>
              <a:spLocks noChangeArrowheads="1"/>
            </p:cNvSpPr>
            <p:nvPr/>
          </p:nvSpPr>
          <p:spPr bwMode="auto">
            <a:xfrm>
              <a:off x="336" y="1728"/>
              <a:ext cx="2544" cy="2352"/>
            </a:xfrm>
            <a:prstGeom prst="rect">
              <a:avLst/>
            </a:prstGeom>
            <a:solidFill>
              <a:srgbClr val="FFFFFF"/>
            </a:solidFill>
            <a:ln w="9525" cap="flat">
              <a:solidFill>
                <a:srgbClr val="000000"/>
              </a:solidFill>
              <a:prstDash val="solid"/>
              <a:miter lim="800000"/>
              <a:headEnd/>
              <a:tailEnd/>
            </a:ln>
          </p:spPr>
          <p:txBody>
            <a:bodyPr/>
            <a:lstStyle/>
            <a:p>
              <a:pPr marL="342900" indent="-342900">
                <a:lnSpc>
                  <a:spcPct val="80000"/>
                </a:lnSpc>
                <a:spcBef>
                  <a:spcPct val="20000"/>
                </a:spcBef>
              </a:pPr>
              <a:r>
                <a:rPr lang="en-US" altLang="en-US" sz="1400">
                  <a:latin typeface="Courier New" pitchFamily="49" charset="0"/>
                </a:rPr>
                <a:t>class Bapak{</a:t>
              </a:r>
            </a:p>
            <a:p>
              <a:pPr marL="342900" indent="-342900">
                <a:lnSpc>
                  <a:spcPct val="80000"/>
                </a:lnSpc>
                <a:spcBef>
                  <a:spcPct val="20000"/>
                </a:spcBef>
              </a:pPr>
              <a:r>
                <a:rPr lang="en-US" altLang="en-US" sz="1400">
                  <a:latin typeface="Courier New" pitchFamily="49" charset="0"/>
                </a:rPr>
                <a:t> int i;</a:t>
              </a:r>
            </a:p>
            <a:p>
              <a:pPr marL="342900" indent="-342900">
                <a:lnSpc>
                  <a:spcPct val="80000"/>
                </a:lnSpc>
                <a:spcBef>
                  <a:spcPct val="20000"/>
                </a:spcBef>
              </a:pPr>
              <a:r>
                <a:rPr lang="en-US" altLang="en-US" sz="1400">
                  <a:latin typeface="Courier New" pitchFamily="49" charset="0"/>
                </a:rPr>
                <a:t> Bapak(){</a:t>
              </a:r>
            </a:p>
            <a:p>
              <a:pPr marL="342900" indent="-342900">
                <a:lnSpc>
                  <a:spcPct val="80000"/>
                </a:lnSpc>
                <a:spcBef>
                  <a:spcPct val="20000"/>
                </a:spcBef>
              </a:pPr>
              <a:r>
                <a:rPr lang="en-US" altLang="en-US" sz="1400">
                  <a:latin typeface="Courier New" pitchFamily="49" charset="0"/>
                </a:rPr>
                <a:t>  System.out.println(“Kons bapak”);</a:t>
              </a:r>
            </a:p>
            <a:p>
              <a:pPr marL="342900" indent="-342900">
                <a:lnSpc>
                  <a:spcPct val="80000"/>
                </a:lnSpc>
                <a:spcBef>
                  <a:spcPct val="20000"/>
                </a:spcBef>
              </a:pPr>
              <a:r>
                <a:rPr lang="en-US" altLang="en-US" sz="1400">
                  <a:latin typeface="Courier New" pitchFamily="49" charset="0"/>
                </a:rPr>
                <a:t>  i = 0;</a:t>
              </a:r>
            </a:p>
            <a:p>
              <a:pPr marL="342900" indent="-342900">
                <a:lnSpc>
                  <a:spcPct val="80000"/>
                </a:lnSpc>
                <a:spcBef>
                  <a:spcPct val="20000"/>
                </a:spcBef>
              </a:pPr>
              <a:r>
                <a:rPr lang="en-US" altLang="en-US" sz="1400">
                  <a:latin typeface="Courier New" pitchFamily="49" charset="0"/>
                </a:rPr>
                <a:t> }</a:t>
              </a:r>
            </a:p>
            <a:p>
              <a:pPr marL="342900" indent="-342900">
                <a:lnSpc>
                  <a:spcPct val="80000"/>
                </a:lnSpc>
                <a:spcBef>
                  <a:spcPct val="20000"/>
                </a:spcBef>
              </a:pPr>
              <a:r>
                <a:rPr lang="en-US" altLang="en-US" sz="1400">
                  <a:latin typeface="Courier New" pitchFamily="49" charset="0"/>
                </a:rPr>
                <a:t> Bapak(int x){</a:t>
              </a:r>
            </a:p>
            <a:p>
              <a:pPr marL="342900" indent="-342900">
                <a:lnSpc>
                  <a:spcPct val="80000"/>
                </a:lnSpc>
                <a:spcBef>
                  <a:spcPct val="20000"/>
                </a:spcBef>
              </a:pPr>
              <a:r>
                <a:rPr lang="en-US" altLang="en-US" sz="1400">
                  <a:latin typeface="Courier New" pitchFamily="49" charset="0"/>
                </a:rPr>
                <a:t>   System.out.println(“Kons bapak </a:t>
              </a:r>
            </a:p>
            <a:p>
              <a:pPr marL="342900" indent="-342900">
                <a:lnSpc>
                  <a:spcPct val="80000"/>
                </a:lnSpc>
                <a:spcBef>
                  <a:spcPct val="20000"/>
                </a:spcBef>
              </a:pPr>
              <a:r>
                <a:rPr lang="en-US" altLang="en-US" sz="1400">
                  <a:latin typeface="Courier New" pitchFamily="49" charset="0"/>
                </a:rPr>
                <a:t>                dgn parameter”);</a:t>
              </a:r>
            </a:p>
            <a:p>
              <a:pPr marL="342900" indent="-342900">
                <a:lnSpc>
                  <a:spcPct val="80000"/>
                </a:lnSpc>
                <a:spcBef>
                  <a:spcPct val="20000"/>
                </a:spcBef>
              </a:pPr>
              <a:r>
                <a:rPr lang="en-US" altLang="en-US" sz="1400">
                  <a:latin typeface="Courier New" pitchFamily="49" charset="0"/>
                </a:rPr>
                <a:t>   i = x;</a:t>
              </a:r>
            </a:p>
            <a:p>
              <a:pPr marL="342900" indent="-342900">
                <a:lnSpc>
                  <a:spcPct val="80000"/>
                </a:lnSpc>
                <a:spcBef>
                  <a:spcPct val="20000"/>
                </a:spcBef>
              </a:pPr>
              <a:r>
                <a:rPr lang="en-US" altLang="en-US" sz="1400">
                  <a:latin typeface="Courier New" pitchFamily="49" charset="0"/>
                </a:rPr>
                <a:t> }</a:t>
              </a:r>
            </a:p>
            <a:p>
              <a:pPr marL="342900" indent="-342900">
                <a:lnSpc>
                  <a:spcPct val="80000"/>
                </a:lnSpc>
                <a:spcBef>
                  <a:spcPct val="20000"/>
                </a:spcBef>
              </a:pPr>
              <a:r>
                <a:rPr lang="en-US" altLang="en-US" sz="1400">
                  <a:latin typeface="Courier New" pitchFamily="49" charset="0"/>
                </a:rPr>
                <a:t> void increment(){</a:t>
              </a:r>
            </a:p>
            <a:p>
              <a:pPr marL="342900" indent="-342900">
                <a:lnSpc>
                  <a:spcPct val="80000"/>
                </a:lnSpc>
                <a:spcBef>
                  <a:spcPct val="20000"/>
                </a:spcBef>
              </a:pPr>
              <a:r>
                <a:rPr lang="en-US" altLang="en-US" sz="1400">
                  <a:latin typeface="Courier New" pitchFamily="49" charset="0"/>
                </a:rPr>
                <a:t>    i++;</a:t>
              </a:r>
            </a:p>
            <a:p>
              <a:pPr marL="342900" indent="-342900">
                <a:lnSpc>
                  <a:spcPct val="80000"/>
                </a:lnSpc>
                <a:spcBef>
                  <a:spcPct val="20000"/>
                </a:spcBef>
              </a:pPr>
              <a:r>
                <a:rPr lang="en-US" altLang="en-US" sz="1400">
                  <a:latin typeface="Courier New" pitchFamily="49" charset="0"/>
                </a:rPr>
                <a:t>	System.out.println(“Increment bapak: ” + i);</a:t>
              </a:r>
            </a:p>
            <a:p>
              <a:pPr marL="342900" indent="-342900">
                <a:lnSpc>
                  <a:spcPct val="80000"/>
                </a:lnSpc>
                <a:spcBef>
                  <a:spcPct val="20000"/>
                </a:spcBef>
              </a:pPr>
              <a:r>
                <a:rPr lang="en-US" altLang="en-US" sz="1400">
                  <a:latin typeface="Courier New" pitchFamily="49" charset="0"/>
                </a:rPr>
                <a:t>    }</a:t>
              </a:r>
            </a:p>
            <a:p>
              <a:pPr marL="342900" indent="-342900">
                <a:lnSpc>
                  <a:spcPct val="80000"/>
                </a:lnSpc>
                <a:spcBef>
                  <a:spcPct val="20000"/>
                </a:spcBef>
              </a:pPr>
              <a:r>
                <a:rPr lang="en-US" altLang="en-US" sz="1400">
                  <a:latin typeface="Courier New" pitchFamily="49" charset="0"/>
                </a:rPr>
                <a:t>}</a:t>
              </a:r>
            </a:p>
          </p:txBody>
        </p:sp>
        <p:sp>
          <p:nvSpPr>
            <p:cNvPr id="552964" name="Rectangle 4"/>
            <p:cNvSpPr>
              <a:spLocks noChangeArrowheads="1"/>
            </p:cNvSpPr>
            <p:nvPr/>
          </p:nvSpPr>
          <p:spPr bwMode="auto">
            <a:xfrm>
              <a:off x="3024" y="1632"/>
              <a:ext cx="2544" cy="2544"/>
            </a:xfrm>
            <a:prstGeom prst="rect">
              <a:avLst/>
            </a:prstGeom>
            <a:solidFill>
              <a:srgbClr val="FFFFFF"/>
            </a:solidFill>
            <a:ln w="9525" cap="flat">
              <a:solidFill>
                <a:srgbClr val="000000"/>
              </a:solidFill>
              <a:prstDash val="solid"/>
              <a:miter lim="800000"/>
              <a:headEnd/>
              <a:tailEnd/>
            </a:ln>
          </p:spPr>
          <p:txBody>
            <a:bodyPr/>
            <a:lstStyle/>
            <a:p>
              <a:pPr marL="342900" indent="-342900">
                <a:lnSpc>
                  <a:spcPct val="80000"/>
                </a:lnSpc>
                <a:spcBef>
                  <a:spcPct val="20000"/>
                </a:spcBef>
              </a:pPr>
              <a:r>
                <a:rPr lang="en-US" altLang="en-US" sz="1400">
                  <a:latin typeface="Courier New" pitchFamily="49" charset="0"/>
                </a:rPr>
                <a:t>class Anak </a:t>
              </a:r>
              <a:r>
                <a:rPr lang="en-US" altLang="en-US" sz="1400" b="1">
                  <a:latin typeface="Courier New" pitchFamily="49" charset="0"/>
                </a:rPr>
                <a:t>extends</a:t>
              </a:r>
              <a:r>
                <a:rPr lang="en-US" altLang="en-US" sz="1400">
                  <a:latin typeface="Courier New" pitchFamily="49" charset="0"/>
                </a:rPr>
                <a:t> Bapak{</a:t>
              </a:r>
            </a:p>
            <a:p>
              <a:pPr marL="342900" indent="-342900">
                <a:lnSpc>
                  <a:spcPct val="80000"/>
                </a:lnSpc>
                <a:spcBef>
                  <a:spcPct val="20000"/>
                </a:spcBef>
              </a:pPr>
              <a:r>
                <a:rPr lang="en-US" altLang="en-US" sz="1400">
                  <a:latin typeface="Courier New" pitchFamily="49" charset="0"/>
                </a:rPr>
                <a:t>  int j;</a:t>
              </a:r>
            </a:p>
            <a:p>
              <a:pPr marL="342900" indent="-342900">
                <a:lnSpc>
                  <a:spcPct val="80000"/>
                </a:lnSpc>
                <a:spcBef>
                  <a:spcPct val="20000"/>
                </a:spcBef>
              </a:pPr>
              <a:r>
                <a:rPr lang="en-US" altLang="en-US" sz="1400">
                  <a:latin typeface="Courier New" pitchFamily="49" charset="0"/>
                </a:rPr>
                <a:t>  Anak(){</a:t>
              </a:r>
            </a:p>
            <a:p>
              <a:pPr marL="342900" indent="-342900">
                <a:lnSpc>
                  <a:spcPct val="80000"/>
                </a:lnSpc>
                <a:spcBef>
                  <a:spcPct val="20000"/>
                </a:spcBef>
              </a:pPr>
              <a:r>
                <a:rPr lang="en-US" altLang="en-US" sz="1400">
                  <a:latin typeface="Courier New" pitchFamily="49" charset="0"/>
                </a:rPr>
                <a:t>    System.out.println(“Kons anak”);</a:t>
              </a:r>
            </a:p>
            <a:p>
              <a:pPr marL="342900" indent="-342900">
                <a:lnSpc>
                  <a:spcPct val="80000"/>
                </a:lnSpc>
                <a:spcBef>
                  <a:spcPct val="20000"/>
                </a:spcBef>
              </a:pPr>
              <a:r>
                <a:rPr lang="en-US" altLang="en-US" sz="1400">
                  <a:latin typeface="Courier New" pitchFamily="49" charset="0"/>
                </a:rPr>
                <a:t>    j = 0;</a:t>
              </a:r>
            </a:p>
            <a:p>
              <a:pPr marL="342900" indent="-342900">
                <a:lnSpc>
                  <a:spcPct val="80000"/>
                </a:lnSpc>
                <a:spcBef>
                  <a:spcPct val="20000"/>
                </a:spcBef>
              </a:pPr>
              <a:r>
                <a:rPr lang="en-US" altLang="en-US" sz="1400">
                  <a:latin typeface="Courier New" pitchFamily="49" charset="0"/>
                </a:rPr>
                <a:t>  }	</a:t>
              </a:r>
            </a:p>
            <a:p>
              <a:pPr marL="342900" indent="-342900">
                <a:lnSpc>
                  <a:spcPct val="80000"/>
                </a:lnSpc>
                <a:spcBef>
                  <a:spcPct val="20000"/>
                </a:spcBef>
              </a:pPr>
              <a:r>
                <a:rPr lang="en-US" altLang="en-US" sz="1400">
                  <a:latin typeface="Courier New" pitchFamily="49" charset="0"/>
                </a:rPr>
                <a:t>  Anak(int x){</a:t>
              </a:r>
            </a:p>
            <a:p>
              <a:pPr marL="342900" indent="-342900">
                <a:lnSpc>
                  <a:spcPct val="80000"/>
                </a:lnSpc>
                <a:spcBef>
                  <a:spcPct val="20000"/>
                </a:spcBef>
              </a:pPr>
              <a:r>
                <a:rPr lang="en-US" altLang="en-US" sz="1400">
                  <a:latin typeface="Courier New" pitchFamily="49" charset="0"/>
                </a:rPr>
                <a:t>    System.out.println(“Kons anak dgn parameter”);</a:t>
              </a:r>
            </a:p>
            <a:p>
              <a:pPr marL="342900" indent="-342900">
                <a:lnSpc>
                  <a:spcPct val="80000"/>
                </a:lnSpc>
                <a:spcBef>
                  <a:spcPct val="20000"/>
                </a:spcBef>
              </a:pPr>
              <a:r>
                <a:rPr lang="en-US" altLang="en-US" sz="1400">
                  <a:latin typeface="Courier New" pitchFamily="49" charset="0"/>
                </a:rPr>
                <a:t>    j = x;</a:t>
              </a:r>
            </a:p>
            <a:p>
              <a:pPr marL="342900" indent="-342900">
                <a:lnSpc>
                  <a:spcPct val="80000"/>
                </a:lnSpc>
                <a:spcBef>
                  <a:spcPct val="20000"/>
                </a:spcBef>
              </a:pPr>
              <a:r>
                <a:rPr lang="en-US" altLang="en-US" sz="1400">
                  <a:latin typeface="Courier New" pitchFamily="49" charset="0"/>
                </a:rPr>
                <a:t>  }</a:t>
              </a:r>
            </a:p>
            <a:p>
              <a:pPr marL="342900" indent="-342900">
                <a:lnSpc>
                  <a:spcPct val="80000"/>
                </a:lnSpc>
                <a:spcBef>
                  <a:spcPct val="20000"/>
                </a:spcBef>
              </a:pPr>
              <a:r>
                <a:rPr lang="en-US" altLang="en-US" sz="1400">
                  <a:latin typeface="Courier New" pitchFamily="49" charset="0"/>
                </a:rPr>
                <a:t>  //overriding</a:t>
              </a:r>
            </a:p>
            <a:p>
              <a:pPr marL="342900" indent="-342900">
                <a:lnSpc>
                  <a:spcPct val="80000"/>
                </a:lnSpc>
                <a:spcBef>
                  <a:spcPct val="20000"/>
                </a:spcBef>
              </a:pPr>
              <a:r>
                <a:rPr lang="en-US" altLang="en-US" sz="1400">
                  <a:latin typeface="Courier New" pitchFamily="49" charset="0"/>
                </a:rPr>
                <a:t>  void increment(){</a:t>
              </a:r>
            </a:p>
            <a:p>
              <a:pPr marL="342900" indent="-342900">
                <a:lnSpc>
                  <a:spcPct val="80000"/>
                </a:lnSpc>
                <a:spcBef>
                  <a:spcPct val="20000"/>
                </a:spcBef>
              </a:pPr>
              <a:r>
                <a:rPr lang="en-US" altLang="en-US" sz="1400">
                  <a:latin typeface="Courier New" pitchFamily="49" charset="0"/>
                </a:rPr>
                <a:t>    i++;</a:t>
              </a:r>
            </a:p>
            <a:p>
              <a:pPr marL="342900" indent="-342900">
                <a:lnSpc>
                  <a:spcPct val="80000"/>
                </a:lnSpc>
                <a:spcBef>
                  <a:spcPct val="20000"/>
                </a:spcBef>
              </a:pPr>
              <a:r>
                <a:rPr lang="en-US" altLang="en-US" sz="1400">
                  <a:latin typeface="Courier New" pitchFamily="49" charset="0"/>
                </a:rPr>
                <a:t>    j++;</a:t>
              </a:r>
            </a:p>
            <a:p>
              <a:pPr marL="342900" indent="-342900">
                <a:lnSpc>
                  <a:spcPct val="80000"/>
                </a:lnSpc>
                <a:spcBef>
                  <a:spcPct val="20000"/>
                </a:spcBef>
              </a:pPr>
              <a:r>
                <a:rPr lang="en-US" altLang="en-US" sz="1400">
                  <a:latin typeface="Courier New" pitchFamily="49" charset="0"/>
                </a:rPr>
                <a:t>    System.out.println(“Increment  anak: ”+ I +”,” + j);</a:t>
              </a:r>
            </a:p>
            <a:p>
              <a:pPr marL="342900" indent="-342900">
                <a:lnSpc>
                  <a:spcPct val="80000"/>
                </a:lnSpc>
                <a:spcBef>
                  <a:spcPct val="20000"/>
                </a:spcBef>
              </a:pPr>
              <a:r>
                <a:rPr lang="en-US" altLang="en-US" sz="1400">
                  <a:latin typeface="Courier New" pitchFamily="49" charset="0"/>
                </a:rPr>
                <a:t>  }</a:t>
              </a:r>
            </a:p>
            <a:p>
              <a:pPr marL="342900" indent="-342900">
                <a:lnSpc>
                  <a:spcPct val="80000"/>
                </a:lnSpc>
                <a:spcBef>
                  <a:spcPct val="20000"/>
                </a:spcBef>
              </a:pPr>
              <a:r>
                <a:rPr lang="en-US" altLang="en-US" sz="1400">
                  <a:latin typeface="Courier New" pitchFamily="49" charset="0"/>
                </a:rPr>
                <a:t>}</a:t>
              </a:r>
            </a:p>
          </p:txBody>
        </p:sp>
      </p:grpSp>
    </p:spTree>
    <p:extLst>
      <p:ext uri="{BB962C8B-B14F-4D97-AF65-F5344CB8AC3E}">
        <p14:creationId xmlns:p14="http://schemas.microsoft.com/office/powerpoint/2010/main" val="24790221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552971"/>
                                        </p:tgtEl>
                                        <p:attrNameLst>
                                          <p:attrName>style.visibility</p:attrName>
                                        </p:attrNameLst>
                                      </p:cBhvr>
                                      <p:to>
                                        <p:strVal val="visible"/>
                                      </p:to>
                                    </p:set>
                                    <p:animEffect transition="in" filter="diamond(in)">
                                      <p:cBhvr>
                                        <p:cTn id="7" dur="500"/>
                                        <p:tgtEl>
                                          <p:spTgt spid="5529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2"/>
          <p:cNvSpPr>
            <a:spLocks noGrp="1"/>
          </p:cNvSpPr>
          <p:nvPr>
            <p:ph type="sldNum" sz="quarter" idx="10"/>
          </p:nvPr>
        </p:nvSpPr>
        <p:spPr/>
        <p:txBody>
          <a:bodyPr/>
          <a:lstStyle/>
          <a:p>
            <a:fld id="{E716DD8E-4976-4A8B-843B-4C9959CFC639}" type="slidenum">
              <a:rPr lang="en-US" altLang="en-US"/>
              <a:pPr/>
              <a:t>16</a:t>
            </a:fld>
            <a:endParaRPr lang="en-US" altLang="en-US"/>
          </a:p>
        </p:txBody>
      </p:sp>
      <p:sp>
        <p:nvSpPr>
          <p:cNvPr id="16" name="Footer Placeholder 3"/>
          <p:cNvSpPr>
            <a:spLocks noGrp="1"/>
          </p:cNvSpPr>
          <p:nvPr>
            <p:ph type="ftr" sz="quarter" idx="11"/>
          </p:nvPr>
        </p:nvSpPr>
        <p:spPr/>
        <p:txBody>
          <a:bodyPr/>
          <a:lstStyle/>
          <a:p>
            <a:r>
              <a:rPr lang="en-US" altLang="en-US" smtClean="0"/>
              <a:t>OOP - 2015 - RDT</a:t>
            </a:r>
            <a:endParaRPr lang="en-US" altLang="en-US"/>
          </a:p>
        </p:txBody>
      </p:sp>
      <p:pic>
        <p:nvPicPr>
          <p:cNvPr id="553991" name="Picture 7"/>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bwMode="auto">
          <a:xfrm>
            <a:off x="457200" y="228600"/>
            <a:ext cx="4267200" cy="1046163"/>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3993" name="Rectangle 9"/>
          <p:cNvSpPr>
            <a:spLocks noChangeArrowheads="1"/>
          </p:cNvSpPr>
          <p:nvPr/>
        </p:nvSpPr>
        <p:spPr bwMode="auto">
          <a:xfrm>
            <a:off x="609600" y="1371600"/>
            <a:ext cx="4800600" cy="2057400"/>
          </a:xfrm>
          <a:prstGeom prst="rect">
            <a:avLst/>
          </a:prstGeom>
          <a:solidFill>
            <a:srgbClr val="FFFFFF"/>
          </a:solidFill>
          <a:ln w="9525" cap="flat">
            <a:solidFill>
              <a:srgbClr val="000000"/>
            </a:solidFill>
            <a:prstDash val="solid"/>
            <a:miter lim="800000"/>
            <a:headEnd/>
            <a:tailEnd/>
          </a:ln>
        </p:spPr>
        <p:txBody>
          <a:bodyPr/>
          <a:lstStyle>
            <a:lvl1pPr marL="342900" indent="-342900">
              <a:spcBef>
                <a:spcPct val="20000"/>
              </a:spcBef>
              <a:buChar char="•"/>
              <a:defRPr sz="2800">
                <a:solidFill>
                  <a:schemeClr val="tx1"/>
                </a:solidFill>
                <a:latin typeface="Arial" charset="0"/>
              </a:defRPr>
            </a:lvl1pPr>
            <a:lvl2pPr marL="742950" indent="-285750">
              <a:spcBef>
                <a:spcPct val="20000"/>
              </a:spcBef>
              <a:buChar char="–"/>
              <a:defRPr sz="2400">
                <a:solidFill>
                  <a:schemeClr val="tx1"/>
                </a:solidFill>
                <a:latin typeface="Arial" charset="0"/>
              </a:defRPr>
            </a:lvl2pPr>
            <a:lvl3pPr marL="1143000" indent="-228600">
              <a:spcBef>
                <a:spcPct val="20000"/>
              </a:spcBef>
              <a:buChar char="•"/>
              <a:defRPr sz="2000">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fontAlgn="base">
              <a:spcBef>
                <a:spcPct val="20000"/>
              </a:spcBef>
              <a:spcAft>
                <a:spcPct val="0"/>
              </a:spcAft>
              <a:buChar char="»"/>
              <a:defRPr>
                <a:solidFill>
                  <a:schemeClr val="tx1"/>
                </a:solidFill>
                <a:latin typeface="Arial" charset="0"/>
              </a:defRPr>
            </a:lvl6pPr>
            <a:lvl7pPr marL="2971800" indent="-228600" fontAlgn="base">
              <a:spcBef>
                <a:spcPct val="20000"/>
              </a:spcBef>
              <a:spcAft>
                <a:spcPct val="0"/>
              </a:spcAft>
              <a:buChar char="»"/>
              <a:defRPr>
                <a:solidFill>
                  <a:schemeClr val="tx1"/>
                </a:solidFill>
                <a:latin typeface="Arial" charset="0"/>
              </a:defRPr>
            </a:lvl7pPr>
            <a:lvl8pPr marL="3429000" indent="-228600" fontAlgn="base">
              <a:spcBef>
                <a:spcPct val="20000"/>
              </a:spcBef>
              <a:spcAft>
                <a:spcPct val="0"/>
              </a:spcAft>
              <a:buChar char="»"/>
              <a:defRPr>
                <a:solidFill>
                  <a:schemeClr val="tx1"/>
                </a:solidFill>
                <a:latin typeface="Arial" charset="0"/>
              </a:defRPr>
            </a:lvl8pPr>
            <a:lvl9pPr marL="3886200" indent="-228600" fontAlgn="base">
              <a:spcBef>
                <a:spcPct val="20000"/>
              </a:spcBef>
              <a:spcAft>
                <a:spcPct val="0"/>
              </a:spcAft>
              <a:buChar char="»"/>
              <a:defRPr>
                <a:solidFill>
                  <a:schemeClr val="tx1"/>
                </a:solidFill>
                <a:latin typeface="Arial" charset="0"/>
              </a:defRPr>
            </a:lvl9pPr>
          </a:lstStyle>
          <a:p>
            <a:pPr>
              <a:lnSpc>
                <a:spcPct val="80000"/>
              </a:lnSpc>
              <a:buFontTx/>
              <a:buNone/>
            </a:pPr>
            <a:r>
              <a:rPr lang="en-US" altLang="en-US" sz="1400">
                <a:latin typeface="Courier New" pitchFamily="49" charset="0"/>
              </a:rPr>
              <a:t>class Test{</a:t>
            </a:r>
          </a:p>
          <a:p>
            <a:pPr>
              <a:lnSpc>
                <a:spcPct val="80000"/>
              </a:lnSpc>
              <a:buFontTx/>
              <a:buNone/>
            </a:pPr>
            <a:r>
              <a:rPr lang="en-US" altLang="en-US" sz="1400">
                <a:latin typeface="Courier New" pitchFamily="49" charset="0"/>
              </a:rPr>
              <a:t>   public static void main(String [] args){</a:t>
            </a:r>
          </a:p>
          <a:p>
            <a:pPr>
              <a:lnSpc>
                <a:spcPct val="80000"/>
              </a:lnSpc>
              <a:buFontTx/>
              <a:buNone/>
            </a:pPr>
            <a:r>
              <a:rPr lang="en-US" altLang="en-US" sz="1400">
                <a:latin typeface="Courier New" pitchFamily="49" charset="0"/>
              </a:rPr>
              <a:t>        Bapak B = new Bapak();</a:t>
            </a:r>
          </a:p>
          <a:p>
            <a:pPr>
              <a:lnSpc>
                <a:spcPct val="80000"/>
              </a:lnSpc>
              <a:buFontTx/>
              <a:buNone/>
            </a:pPr>
            <a:endParaRPr lang="en-US" altLang="en-US" sz="1400">
              <a:latin typeface="Courier New" pitchFamily="49" charset="0"/>
            </a:endParaRPr>
          </a:p>
          <a:p>
            <a:pPr>
              <a:lnSpc>
                <a:spcPct val="80000"/>
              </a:lnSpc>
              <a:buFontTx/>
              <a:buNone/>
            </a:pPr>
            <a:r>
              <a:rPr lang="en-US" altLang="en-US" sz="1400">
                <a:latin typeface="Courier New" pitchFamily="49" charset="0"/>
              </a:rPr>
              <a:t>        Anak a = new Anak();</a:t>
            </a:r>
          </a:p>
          <a:p>
            <a:pPr>
              <a:lnSpc>
                <a:spcPct val="80000"/>
              </a:lnSpc>
              <a:buFontTx/>
              <a:buNone/>
            </a:pPr>
            <a:endParaRPr lang="en-US" altLang="en-US" sz="1400">
              <a:latin typeface="Courier New" pitchFamily="49" charset="0"/>
            </a:endParaRPr>
          </a:p>
          <a:p>
            <a:pPr>
              <a:lnSpc>
                <a:spcPct val="80000"/>
              </a:lnSpc>
              <a:buFontTx/>
              <a:buNone/>
            </a:pPr>
            <a:r>
              <a:rPr lang="en-US" altLang="en-US" sz="1400">
                <a:latin typeface="Courier New" pitchFamily="49" charset="0"/>
              </a:rPr>
              <a:t>        Anak a1 = new Anak(10);</a:t>
            </a:r>
          </a:p>
          <a:p>
            <a:pPr>
              <a:lnSpc>
                <a:spcPct val="80000"/>
              </a:lnSpc>
              <a:buFontTx/>
              <a:buNone/>
            </a:pPr>
            <a:r>
              <a:rPr lang="en-US" altLang="en-US" sz="1400">
                <a:latin typeface="Courier New" pitchFamily="49" charset="0"/>
              </a:rPr>
              <a:t>   }</a:t>
            </a:r>
          </a:p>
          <a:p>
            <a:pPr>
              <a:lnSpc>
                <a:spcPct val="80000"/>
              </a:lnSpc>
              <a:buFontTx/>
              <a:buNone/>
            </a:pPr>
            <a:r>
              <a:rPr lang="en-US" altLang="en-US" sz="1400">
                <a:latin typeface="Courier New" pitchFamily="49" charset="0"/>
              </a:rPr>
              <a:t>}</a:t>
            </a:r>
          </a:p>
        </p:txBody>
      </p:sp>
      <p:sp>
        <p:nvSpPr>
          <p:cNvPr id="553994" name="Text Box 10"/>
          <p:cNvSpPr txBox="1">
            <a:spLocks noChangeArrowheads="1"/>
          </p:cNvSpPr>
          <p:nvPr/>
        </p:nvSpPr>
        <p:spPr bwMode="auto">
          <a:xfrm>
            <a:off x="6613525" y="1066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553995" name="Text Box 11"/>
          <p:cNvSpPr txBox="1">
            <a:spLocks noChangeArrowheads="1"/>
          </p:cNvSpPr>
          <p:nvPr/>
        </p:nvSpPr>
        <p:spPr bwMode="auto">
          <a:xfrm>
            <a:off x="6172200" y="609600"/>
            <a:ext cx="1390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Kons bapak</a:t>
            </a:r>
          </a:p>
        </p:txBody>
      </p:sp>
      <p:sp>
        <p:nvSpPr>
          <p:cNvPr id="553996" name="Line 12"/>
          <p:cNvSpPr>
            <a:spLocks noChangeShapeType="1"/>
          </p:cNvSpPr>
          <p:nvPr/>
        </p:nvSpPr>
        <p:spPr bwMode="auto">
          <a:xfrm flipV="1">
            <a:off x="4114800" y="838200"/>
            <a:ext cx="2057400" cy="11826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997" name="Text Box 13"/>
          <p:cNvSpPr txBox="1">
            <a:spLocks noChangeArrowheads="1"/>
          </p:cNvSpPr>
          <p:nvPr/>
        </p:nvSpPr>
        <p:spPr bwMode="auto">
          <a:xfrm>
            <a:off x="6248400" y="1295400"/>
            <a:ext cx="1390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Kons bapak</a:t>
            </a:r>
          </a:p>
          <a:p>
            <a:r>
              <a:rPr lang="en-US" altLang="en-US"/>
              <a:t>Kons anak</a:t>
            </a:r>
          </a:p>
        </p:txBody>
      </p:sp>
      <p:sp>
        <p:nvSpPr>
          <p:cNvPr id="553998" name="Line 14"/>
          <p:cNvSpPr>
            <a:spLocks noChangeShapeType="1"/>
          </p:cNvSpPr>
          <p:nvPr/>
        </p:nvSpPr>
        <p:spPr bwMode="auto">
          <a:xfrm flipV="1">
            <a:off x="3733800" y="1828800"/>
            <a:ext cx="2362200" cy="649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999" name="Text Box 15"/>
          <p:cNvSpPr txBox="1">
            <a:spLocks noChangeArrowheads="1"/>
          </p:cNvSpPr>
          <p:nvPr/>
        </p:nvSpPr>
        <p:spPr bwMode="auto">
          <a:xfrm>
            <a:off x="6330950" y="2590800"/>
            <a:ext cx="28130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Kons bapak</a:t>
            </a:r>
          </a:p>
          <a:p>
            <a:r>
              <a:rPr lang="en-US" altLang="en-US"/>
              <a:t>Kons anak dgn parameter</a:t>
            </a:r>
          </a:p>
        </p:txBody>
      </p:sp>
      <p:sp>
        <p:nvSpPr>
          <p:cNvPr id="554000" name="Line 16"/>
          <p:cNvSpPr>
            <a:spLocks noChangeShapeType="1"/>
          </p:cNvSpPr>
          <p:nvPr/>
        </p:nvSpPr>
        <p:spPr bwMode="auto">
          <a:xfrm>
            <a:off x="4114800" y="2859088"/>
            <a:ext cx="1905000" cy="1127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4001" name="Text Box 17"/>
          <p:cNvSpPr txBox="1">
            <a:spLocks noChangeArrowheads="1"/>
          </p:cNvSpPr>
          <p:nvPr/>
        </p:nvSpPr>
        <p:spPr bwMode="auto">
          <a:xfrm>
            <a:off x="1524000" y="3886200"/>
            <a:ext cx="1746250"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How come???</a:t>
            </a:r>
          </a:p>
        </p:txBody>
      </p:sp>
      <p:grpSp>
        <p:nvGrpSpPr>
          <p:cNvPr id="554004" name="Group 20"/>
          <p:cNvGrpSpPr>
            <a:grpSpLocks/>
          </p:cNvGrpSpPr>
          <p:nvPr/>
        </p:nvGrpSpPr>
        <p:grpSpPr bwMode="auto">
          <a:xfrm>
            <a:off x="304800" y="3581400"/>
            <a:ext cx="8001000" cy="3200400"/>
            <a:chOff x="192" y="2256"/>
            <a:chExt cx="5040" cy="2016"/>
          </a:xfrm>
        </p:grpSpPr>
        <p:sp>
          <p:nvSpPr>
            <p:cNvPr id="554002" name="Text Box 18"/>
            <p:cNvSpPr txBox="1">
              <a:spLocks noChangeArrowheads="1"/>
            </p:cNvSpPr>
            <p:nvPr/>
          </p:nvSpPr>
          <p:spPr bwMode="auto">
            <a:xfrm>
              <a:off x="192" y="3168"/>
              <a:ext cx="2256" cy="7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Implicitly every constructors in subclass (</a:t>
              </a:r>
              <a:r>
                <a:rPr lang="en-US" altLang="en-US">
                  <a:latin typeface="Courier New" pitchFamily="49" charset="0"/>
                </a:rPr>
                <a:t>Anak),</a:t>
              </a:r>
              <a:r>
                <a:rPr lang="en-US" altLang="en-US"/>
                <a:t> call default constructor of superclass (</a:t>
              </a:r>
              <a:r>
                <a:rPr lang="en-US" altLang="en-US">
                  <a:latin typeface="Courier New" pitchFamily="49" charset="0"/>
                </a:rPr>
                <a:t>Bapak)</a:t>
              </a:r>
              <a:r>
                <a:rPr lang="en-US" altLang="en-US"/>
                <a:t>.</a:t>
              </a:r>
            </a:p>
          </p:txBody>
        </p:sp>
        <p:sp>
          <p:nvSpPr>
            <p:cNvPr id="554003" name="Rectangle 19"/>
            <p:cNvSpPr>
              <a:spLocks noChangeArrowheads="1"/>
            </p:cNvSpPr>
            <p:nvPr/>
          </p:nvSpPr>
          <p:spPr bwMode="auto">
            <a:xfrm>
              <a:off x="2688" y="2256"/>
              <a:ext cx="2544" cy="2016"/>
            </a:xfrm>
            <a:prstGeom prst="rect">
              <a:avLst/>
            </a:prstGeom>
            <a:solidFill>
              <a:srgbClr val="FFFFFF"/>
            </a:solidFill>
            <a:ln w="9525" cap="flat">
              <a:solidFill>
                <a:srgbClr val="000000"/>
              </a:solidFill>
              <a:prstDash val="solid"/>
              <a:miter lim="800000"/>
              <a:headEnd/>
              <a:tailEnd/>
            </a:ln>
          </p:spPr>
          <p:txBody>
            <a:bodyPr/>
            <a:lstStyle>
              <a:lvl1pPr marL="342900" indent="-342900">
                <a:spcBef>
                  <a:spcPct val="20000"/>
                </a:spcBef>
                <a:buChar char="•"/>
                <a:defRPr sz="2800">
                  <a:solidFill>
                    <a:schemeClr val="tx1"/>
                  </a:solidFill>
                  <a:latin typeface="Arial" charset="0"/>
                </a:defRPr>
              </a:lvl1pPr>
              <a:lvl2pPr marL="742950" indent="-285750">
                <a:spcBef>
                  <a:spcPct val="20000"/>
                </a:spcBef>
                <a:buChar char="–"/>
                <a:defRPr sz="2400">
                  <a:solidFill>
                    <a:schemeClr val="tx1"/>
                  </a:solidFill>
                  <a:latin typeface="Arial" charset="0"/>
                </a:defRPr>
              </a:lvl2pPr>
              <a:lvl3pPr marL="1143000" indent="-228600">
                <a:spcBef>
                  <a:spcPct val="20000"/>
                </a:spcBef>
                <a:buChar char="•"/>
                <a:defRPr sz="2000">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fontAlgn="base">
                <a:spcBef>
                  <a:spcPct val="20000"/>
                </a:spcBef>
                <a:spcAft>
                  <a:spcPct val="0"/>
                </a:spcAft>
                <a:buChar char="»"/>
                <a:defRPr>
                  <a:solidFill>
                    <a:schemeClr val="tx1"/>
                  </a:solidFill>
                  <a:latin typeface="Arial" charset="0"/>
                </a:defRPr>
              </a:lvl6pPr>
              <a:lvl7pPr marL="2971800" indent="-228600" fontAlgn="base">
                <a:spcBef>
                  <a:spcPct val="20000"/>
                </a:spcBef>
                <a:spcAft>
                  <a:spcPct val="0"/>
                </a:spcAft>
                <a:buChar char="»"/>
                <a:defRPr>
                  <a:solidFill>
                    <a:schemeClr val="tx1"/>
                  </a:solidFill>
                  <a:latin typeface="Arial" charset="0"/>
                </a:defRPr>
              </a:lvl7pPr>
              <a:lvl8pPr marL="3429000" indent="-228600" fontAlgn="base">
                <a:spcBef>
                  <a:spcPct val="20000"/>
                </a:spcBef>
                <a:spcAft>
                  <a:spcPct val="0"/>
                </a:spcAft>
                <a:buChar char="»"/>
                <a:defRPr>
                  <a:solidFill>
                    <a:schemeClr val="tx1"/>
                  </a:solidFill>
                  <a:latin typeface="Arial" charset="0"/>
                </a:defRPr>
              </a:lvl8pPr>
              <a:lvl9pPr marL="3886200" indent="-228600" fontAlgn="base">
                <a:spcBef>
                  <a:spcPct val="20000"/>
                </a:spcBef>
                <a:spcAft>
                  <a:spcPct val="0"/>
                </a:spcAft>
                <a:buChar char="»"/>
                <a:defRPr>
                  <a:solidFill>
                    <a:schemeClr val="tx1"/>
                  </a:solidFill>
                  <a:latin typeface="Arial" charset="0"/>
                </a:defRPr>
              </a:lvl9pPr>
            </a:lstStyle>
            <a:p>
              <a:pPr>
                <a:lnSpc>
                  <a:spcPct val="80000"/>
                </a:lnSpc>
                <a:buFontTx/>
                <a:buNone/>
              </a:pPr>
              <a:r>
                <a:rPr lang="en-US" altLang="en-US" sz="1400">
                  <a:latin typeface="Courier New" pitchFamily="49" charset="0"/>
                </a:rPr>
                <a:t>class Anak </a:t>
              </a:r>
              <a:r>
                <a:rPr lang="en-US" altLang="en-US" sz="1400" b="1">
                  <a:latin typeface="Courier New" pitchFamily="49" charset="0"/>
                </a:rPr>
                <a:t>extends</a:t>
              </a:r>
              <a:r>
                <a:rPr lang="en-US" altLang="en-US" sz="1400">
                  <a:latin typeface="Courier New" pitchFamily="49" charset="0"/>
                </a:rPr>
                <a:t> Bapak{</a:t>
              </a:r>
            </a:p>
            <a:p>
              <a:pPr>
                <a:lnSpc>
                  <a:spcPct val="80000"/>
                </a:lnSpc>
                <a:buFontTx/>
                <a:buNone/>
              </a:pPr>
              <a:r>
                <a:rPr lang="en-US" altLang="en-US" sz="1400">
                  <a:latin typeface="Courier New" pitchFamily="49" charset="0"/>
                </a:rPr>
                <a:t>  int j;</a:t>
              </a:r>
            </a:p>
            <a:p>
              <a:pPr>
                <a:lnSpc>
                  <a:spcPct val="80000"/>
                </a:lnSpc>
                <a:buFontTx/>
                <a:buNone/>
              </a:pPr>
              <a:r>
                <a:rPr lang="en-US" altLang="en-US" sz="1400">
                  <a:latin typeface="Courier New" pitchFamily="49" charset="0"/>
                </a:rPr>
                <a:t>  Anak(){</a:t>
              </a:r>
            </a:p>
            <a:p>
              <a:pPr>
                <a:lnSpc>
                  <a:spcPct val="80000"/>
                </a:lnSpc>
                <a:buFontTx/>
                <a:buNone/>
              </a:pPr>
              <a:r>
                <a:rPr lang="en-US" altLang="en-US" sz="1400">
                  <a:latin typeface="Courier New" pitchFamily="49" charset="0"/>
                </a:rPr>
                <a:t>    </a:t>
              </a:r>
              <a:r>
                <a:rPr lang="en-US" altLang="en-US" sz="1400">
                  <a:solidFill>
                    <a:srgbClr val="969696"/>
                  </a:solidFill>
                  <a:latin typeface="Courier New" pitchFamily="49" charset="0"/>
                </a:rPr>
                <a:t>super();</a:t>
              </a:r>
            </a:p>
            <a:p>
              <a:pPr>
                <a:lnSpc>
                  <a:spcPct val="80000"/>
                </a:lnSpc>
                <a:buFontTx/>
                <a:buNone/>
              </a:pPr>
              <a:r>
                <a:rPr lang="en-US" altLang="en-US" sz="1400">
                  <a:latin typeface="Courier New" pitchFamily="49" charset="0"/>
                </a:rPr>
                <a:t>    System.out.println(“Kons anak”);</a:t>
              </a:r>
            </a:p>
            <a:p>
              <a:pPr>
                <a:lnSpc>
                  <a:spcPct val="80000"/>
                </a:lnSpc>
                <a:buFontTx/>
                <a:buNone/>
              </a:pPr>
              <a:r>
                <a:rPr lang="en-US" altLang="en-US" sz="1400">
                  <a:latin typeface="Courier New" pitchFamily="49" charset="0"/>
                </a:rPr>
                <a:t>    j = 0;</a:t>
              </a:r>
            </a:p>
            <a:p>
              <a:pPr>
                <a:lnSpc>
                  <a:spcPct val="80000"/>
                </a:lnSpc>
                <a:buFontTx/>
                <a:buNone/>
              </a:pPr>
              <a:r>
                <a:rPr lang="en-US" altLang="en-US" sz="1400">
                  <a:latin typeface="Courier New" pitchFamily="49" charset="0"/>
                </a:rPr>
                <a:t>  }	</a:t>
              </a:r>
            </a:p>
            <a:p>
              <a:pPr>
                <a:lnSpc>
                  <a:spcPct val="80000"/>
                </a:lnSpc>
                <a:buFontTx/>
                <a:buNone/>
              </a:pPr>
              <a:r>
                <a:rPr lang="en-US" altLang="en-US" sz="1400">
                  <a:latin typeface="Courier New" pitchFamily="49" charset="0"/>
                </a:rPr>
                <a:t>  Anak(int x){</a:t>
              </a:r>
            </a:p>
            <a:p>
              <a:pPr>
                <a:lnSpc>
                  <a:spcPct val="80000"/>
                </a:lnSpc>
                <a:buFontTx/>
                <a:buNone/>
              </a:pPr>
              <a:r>
                <a:rPr lang="en-US" altLang="en-US" sz="1400">
                  <a:latin typeface="Courier New" pitchFamily="49" charset="0"/>
                </a:rPr>
                <a:t>    </a:t>
              </a:r>
              <a:r>
                <a:rPr lang="en-US" altLang="en-US" sz="1400">
                  <a:solidFill>
                    <a:srgbClr val="969696"/>
                  </a:solidFill>
                  <a:latin typeface="Courier New" pitchFamily="49" charset="0"/>
                </a:rPr>
                <a:t>super();</a:t>
              </a:r>
            </a:p>
            <a:p>
              <a:pPr>
                <a:lnSpc>
                  <a:spcPct val="80000"/>
                </a:lnSpc>
                <a:buFontTx/>
                <a:buNone/>
              </a:pPr>
              <a:r>
                <a:rPr lang="en-US" altLang="en-US" sz="1400">
                  <a:latin typeface="Courier New" pitchFamily="49" charset="0"/>
                </a:rPr>
                <a:t>    System.out.println(“Kons anak dgn parameter”);</a:t>
              </a:r>
            </a:p>
            <a:p>
              <a:pPr>
                <a:lnSpc>
                  <a:spcPct val="80000"/>
                </a:lnSpc>
                <a:buFontTx/>
                <a:buNone/>
              </a:pPr>
              <a:r>
                <a:rPr lang="en-US" altLang="en-US" sz="1400">
                  <a:latin typeface="Courier New" pitchFamily="49" charset="0"/>
                </a:rPr>
                <a:t>    j = x;</a:t>
              </a:r>
            </a:p>
            <a:p>
              <a:pPr>
                <a:lnSpc>
                  <a:spcPct val="80000"/>
                </a:lnSpc>
                <a:buFontTx/>
                <a:buNone/>
              </a:pPr>
              <a:r>
                <a:rPr lang="en-US" altLang="en-US" sz="1400">
                  <a:latin typeface="Courier New" pitchFamily="49" charset="0"/>
                </a:rPr>
                <a:t>  }</a:t>
              </a:r>
            </a:p>
            <a:p>
              <a:pPr>
                <a:lnSpc>
                  <a:spcPct val="80000"/>
                </a:lnSpc>
                <a:buFontTx/>
                <a:buNone/>
              </a:pPr>
              <a:r>
                <a:rPr lang="en-US" altLang="en-US" sz="1400">
                  <a:latin typeface="Courier New" pitchFamily="49" charset="0"/>
                </a:rPr>
                <a:t>  //methodincrement(){</a:t>
              </a:r>
            </a:p>
            <a:p>
              <a:pPr>
                <a:lnSpc>
                  <a:spcPct val="80000"/>
                </a:lnSpc>
                <a:buFontTx/>
                <a:buNone/>
              </a:pPr>
              <a:r>
                <a:rPr lang="en-US" altLang="en-US" sz="1400">
                  <a:latin typeface="Courier New" pitchFamily="49" charset="0"/>
                </a:rPr>
                <a:t>}</a:t>
              </a:r>
            </a:p>
          </p:txBody>
        </p:sp>
      </p:grpSp>
    </p:spTree>
    <p:extLst>
      <p:ext uri="{BB962C8B-B14F-4D97-AF65-F5344CB8AC3E}">
        <p14:creationId xmlns:p14="http://schemas.microsoft.com/office/powerpoint/2010/main" val="37946973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54001"/>
                                        </p:tgtEl>
                                        <p:attrNameLst>
                                          <p:attrName>style.visibility</p:attrName>
                                        </p:attrNameLst>
                                      </p:cBhvr>
                                      <p:to>
                                        <p:strVal val="visible"/>
                                      </p:to>
                                    </p:set>
                                    <p:animEffect transition="in" filter="blinds(horizontal)">
                                      <p:cBhvr>
                                        <p:cTn id="7" dur="500"/>
                                        <p:tgtEl>
                                          <p:spTgt spid="55400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554004"/>
                                        </p:tgtEl>
                                        <p:attrNameLst>
                                          <p:attrName>style.visibility</p:attrName>
                                        </p:attrNameLst>
                                      </p:cBhvr>
                                      <p:to>
                                        <p:strVal val="visible"/>
                                      </p:to>
                                    </p:set>
                                    <p:animEffect transition="in" filter="checkerboard(across)">
                                      <p:cBhvr>
                                        <p:cTn id="12" dur="500"/>
                                        <p:tgtEl>
                                          <p:spTgt spid="5540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400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3"/>
          <p:cNvSpPr>
            <a:spLocks noGrp="1"/>
          </p:cNvSpPr>
          <p:nvPr>
            <p:ph type="sldNum" sz="quarter" idx="10"/>
          </p:nvPr>
        </p:nvSpPr>
        <p:spPr/>
        <p:txBody>
          <a:bodyPr/>
          <a:lstStyle/>
          <a:p>
            <a:fld id="{82F974BD-FE8A-46F7-91E0-1B28D8682659}" type="slidenum">
              <a:rPr lang="en-US" altLang="en-US"/>
              <a:pPr/>
              <a:t>17</a:t>
            </a:fld>
            <a:endParaRPr lang="en-US" altLang="en-US"/>
          </a:p>
        </p:txBody>
      </p:sp>
      <p:sp>
        <p:nvSpPr>
          <p:cNvPr id="15" name="Footer Placeholder 4"/>
          <p:cNvSpPr>
            <a:spLocks noGrp="1"/>
          </p:cNvSpPr>
          <p:nvPr>
            <p:ph type="ftr" sz="quarter" idx="11"/>
          </p:nvPr>
        </p:nvSpPr>
        <p:spPr/>
        <p:txBody>
          <a:bodyPr/>
          <a:lstStyle/>
          <a:p>
            <a:r>
              <a:rPr lang="en-US" altLang="en-US" smtClean="0"/>
              <a:t>OOP - 2015 - RDT</a:t>
            </a:r>
            <a:endParaRPr lang="en-US" altLang="en-US"/>
          </a:p>
        </p:txBody>
      </p:sp>
      <p:sp>
        <p:nvSpPr>
          <p:cNvPr id="598018"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Modify class Anak</a:t>
            </a:r>
          </a:p>
        </p:txBody>
      </p:sp>
      <p:sp>
        <p:nvSpPr>
          <p:cNvPr id="598020" name="Rectangle 4"/>
          <p:cNvSpPr>
            <a:spLocks noChangeArrowheads="1"/>
          </p:cNvSpPr>
          <p:nvPr/>
        </p:nvSpPr>
        <p:spPr bwMode="auto">
          <a:xfrm>
            <a:off x="381000" y="1447800"/>
            <a:ext cx="4800600" cy="2438400"/>
          </a:xfrm>
          <a:prstGeom prst="rect">
            <a:avLst/>
          </a:prstGeom>
          <a:solidFill>
            <a:srgbClr val="FFFFFF"/>
          </a:solidFill>
          <a:ln w="9525" cap="flat">
            <a:solidFill>
              <a:srgbClr val="000000"/>
            </a:solidFill>
            <a:prstDash val="solid"/>
            <a:miter lim="800000"/>
            <a:headEnd/>
            <a:tailEnd/>
          </a:ln>
        </p:spPr>
        <p:txBody>
          <a:bodyPr/>
          <a:lstStyle>
            <a:lvl1pPr marL="342900" indent="-342900">
              <a:spcBef>
                <a:spcPct val="20000"/>
              </a:spcBef>
              <a:buChar char="•"/>
              <a:defRPr sz="2800">
                <a:solidFill>
                  <a:schemeClr val="tx1"/>
                </a:solidFill>
                <a:latin typeface="Arial" charset="0"/>
              </a:defRPr>
            </a:lvl1pPr>
            <a:lvl2pPr marL="742950" indent="-285750">
              <a:spcBef>
                <a:spcPct val="20000"/>
              </a:spcBef>
              <a:buChar char="–"/>
              <a:defRPr sz="2400">
                <a:solidFill>
                  <a:schemeClr val="tx1"/>
                </a:solidFill>
                <a:latin typeface="Arial" charset="0"/>
              </a:defRPr>
            </a:lvl2pPr>
            <a:lvl3pPr marL="1143000" indent="-228600">
              <a:spcBef>
                <a:spcPct val="20000"/>
              </a:spcBef>
              <a:buChar char="•"/>
              <a:defRPr sz="2000">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fontAlgn="base">
              <a:spcBef>
                <a:spcPct val="20000"/>
              </a:spcBef>
              <a:spcAft>
                <a:spcPct val="0"/>
              </a:spcAft>
              <a:buChar char="»"/>
              <a:defRPr>
                <a:solidFill>
                  <a:schemeClr val="tx1"/>
                </a:solidFill>
                <a:latin typeface="Arial" charset="0"/>
              </a:defRPr>
            </a:lvl6pPr>
            <a:lvl7pPr marL="2971800" indent="-228600" fontAlgn="base">
              <a:spcBef>
                <a:spcPct val="20000"/>
              </a:spcBef>
              <a:spcAft>
                <a:spcPct val="0"/>
              </a:spcAft>
              <a:buChar char="»"/>
              <a:defRPr>
                <a:solidFill>
                  <a:schemeClr val="tx1"/>
                </a:solidFill>
                <a:latin typeface="Arial" charset="0"/>
              </a:defRPr>
            </a:lvl7pPr>
            <a:lvl8pPr marL="3429000" indent="-228600" fontAlgn="base">
              <a:spcBef>
                <a:spcPct val="20000"/>
              </a:spcBef>
              <a:spcAft>
                <a:spcPct val="0"/>
              </a:spcAft>
              <a:buChar char="»"/>
              <a:defRPr>
                <a:solidFill>
                  <a:schemeClr val="tx1"/>
                </a:solidFill>
                <a:latin typeface="Arial" charset="0"/>
              </a:defRPr>
            </a:lvl8pPr>
            <a:lvl9pPr marL="3886200" indent="-228600" fontAlgn="base">
              <a:spcBef>
                <a:spcPct val="20000"/>
              </a:spcBef>
              <a:spcAft>
                <a:spcPct val="0"/>
              </a:spcAft>
              <a:buChar char="»"/>
              <a:defRPr>
                <a:solidFill>
                  <a:schemeClr val="tx1"/>
                </a:solidFill>
                <a:latin typeface="Arial" charset="0"/>
              </a:defRPr>
            </a:lvl9pPr>
          </a:lstStyle>
          <a:p>
            <a:pPr>
              <a:lnSpc>
                <a:spcPct val="80000"/>
              </a:lnSpc>
              <a:buFontTx/>
              <a:buNone/>
            </a:pPr>
            <a:r>
              <a:rPr lang="en-US" altLang="en-US" sz="1400">
                <a:latin typeface="Courier New" pitchFamily="49" charset="0"/>
              </a:rPr>
              <a:t>class Test{</a:t>
            </a:r>
          </a:p>
          <a:p>
            <a:pPr>
              <a:lnSpc>
                <a:spcPct val="80000"/>
              </a:lnSpc>
              <a:buFontTx/>
              <a:buNone/>
            </a:pPr>
            <a:r>
              <a:rPr lang="en-US" altLang="en-US" sz="1400">
                <a:latin typeface="Courier New" pitchFamily="49" charset="0"/>
              </a:rPr>
              <a:t>   public static void main(String [] args){</a:t>
            </a:r>
          </a:p>
          <a:p>
            <a:pPr>
              <a:lnSpc>
                <a:spcPct val="80000"/>
              </a:lnSpc>
              <a:buFontTx/>
              <a:buNone/>
            </a:pPr>
            <a:r>
              <a:rPr lang="en-US" altLang="en-US" sz="1400">
                <a:latin typeface="Courier New" pitchFamily="49" charset="0"/>
              </a:rPr>
              <a:t>        Bapak B = new Bapak();</a:t>
            </a:r>
          </a:p>
          <a:p>
            <a:pPr>
              <a:lnSpc>
                <a:spcPct val="80000"/>
              </a:lnSpc>
              <a:buFontTx/>
              <a:buNone/>
            </a:pPr>
            <a:endParaRPr lang="en-US" altLang="en-US" sz="1400">
              <a:latin typeface="Courier New" pitchFamily="49" charset="0"/>
            </a:endParaRPr>
          </a:p>
          <a:p>
            <a:pPr>
              <a:lnSpc>
                <a:spcPct val="80000"/>
              </a:lnSpc>
              <a:buFontTx/>
              <a:buNone/>
            </a:pPr>
            <a:r>
              <a:rPr lang="en-US" altLang="en-US" sz="1400">
                <a:latin typeface="Courier New" pitchFamily="49" charset="0"/>
              </a:rPr>
              <a:t>        Anak a = new Anak();</a:t>
            </a:r>
          </a:p>
          <a:p>
            <a:pPr>
              <a:lnSpc>
                <a:spcPct val="80000"/>
              </a:lnSpc>
              <a:buFontTx/>
              <a:buNone/>
            </a:pPr>
            <a:endParaRPr lang="en-US" altLang="en-US" sz="1400">
              <a:latin typeface="Courier New" pitchFamily="49" charset="0"/>
            </a:endParaRPr>
          </a:p>
          <a:p>
            <a:pPr>
              <a:lnSpc>
                <a:spcPct val="80000"/>
              </a:lnSpc>
              <a:buFontTx/>
              <a:buNone/>
            </a:pPr>
            <a:r>
              <a:rPr lang="en-US" altLang="en-US" sz="1400">
                <a:latin typeface="Courier New" pitchFamily="49" charset="0"/>
              </a:rPr>
              <a:t>        Anak a1 = new Anak(10);</a:t>
            </a:r>
          </a:p>
          <a:p>
            <a:pPr>
              <a:lnSpc>
                <a:spcPct val="80000"/>
              </a:lnSpc>
              <a:buFontTx/>
              <a:buNone/>
            </a:pPr>
            <a:endParaRPr lang="en-US" altLang="en-US" sz="1400">
              <a:latin typeface="Courier New" pitchFamily="49" charset="0"/>
            </a:endParaRPr>
          </a:p>
          <a:p>
            <a:pPr>
              <a:lnSpc>
                <a:spcPct val="80000"/>
              </a:lnSpc>
              <a:buFontTx/>
              <a:buNone/>
            </a:pPr>
            <a:r>
              <a:rPr lang="en-US" altLang="en-US" sz="1400">
                <a:latin typeface="Courier New" pitchFamily="49" charset="0"/>
              </a:rPr>
              <a:t>        Anak a2 = new Anak (10,10);</a:t>
            </a:r>
          </a:p>
          <a:p>
            <a:pPr>
              <a:lnSpc>
                <a:spcPct val="80000"/>
              </a:lnSpc>
              <a:buFontTx/>
              <a:buNone/>
            </a:pPr>
            <a:r>
              <a:rPr lang="en-US" altLang="en-US" sz="1400">
                <a:latin typeface="Courier New" pitchFamily="49" charset="0"/>
              </a:rPr>
              <a:t>   }</a:t>
            </a:r>
          </a:p>
          <a:p>
            <a:pPr>
              <a:lnSpc>
                <a:spcPct val="80000"/>
              </a:lnSpc>
              <a:buFontTx/>
              <a:buNone/>
            </a:pPr>
            <a:r>
              <a:rPr lang="en-US" altLang="en-US" sz="1400">
                <a:latin typeface="Courier New" pitchFamily="49" charset="0"/>
              </a:rPr>
              <a:t>}</a:t>
            </a:r>
          </a:p>
        </p:txBody>
      </p:sp>
      <p:sp>
        <p:nvSpPr>
          <p:cNvPr id="598021" name="Text Box 5"/>
          <p:cNvSpPr txBox="1">
            <a:spLocks noChangeArrowheads="1"/>
          </p:cNvSpPr>
          <p:nvPr/>
        </p:nvSpPr>
        <p:spPr bwMode="auto">
          <a:xfrm>
            <a:off x="6613525" y="21336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598022" name="Text Box 6"/>
          <p:cNvSpPr txBox="1">
            <a:spLocks noChangeArrowheads="1"/>
          </p:cNvSpPr>
          <p:nvPr/>
        </p:nvSpPr>
        <p:spPr bwMode="auto">
          <a:xfrm>
            <a:off x="6172200" y="1676400"/>
            <a:ext cx="1390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969696"/>
                </a:solidFill>
              </a:rPr>
              <a:t>Kons bapak</a:t>
            </a:r>
          </a:p>
        </p:txBody>
      </p:sp>
      <p:sp>
        <p:nvSpPr>
          <p:cNvPr id="598023" name="Line 7"/>
          <p:cNvSpPr>
            <a:spLocks noChangeShapeType="1"/>
          </p:cNvSpPr>
          <p:nvPr/>
        </p:nvSpPr>
        <p:spPr bwMode="auto">
          <a:xfrm flipV="1">
            <a:off x="3810000" y="1905000"/>
            <a:ext cx="2362200" cy="15240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8024" name="Text Box 8"/>
          <p:cNvSpPr txBox="1">
            <a:spLocks noChangeArrowheads="1"/>
          </p:cNvSpPr>
          <p:nvPr/>
        </p:nvSpPr>
        <p:spPr bwMode="auto">
          <a:xfrm>
            <a:off x="6172200" y="2286000"/>
            <a:ext cx="1390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969696"/>
                </a:solidFill>
              </a:rPr>
              <a:t>Kons bapak</a:t>
            </a:r>
          </a:p>
          <a:p>
            <a:r>
              <a:rPr lang="en-US" altLang="en-US">
                <a:solidFill>
                  <a:srgbClr val="969696"/>
                </a:solidFill>
              </a:rPr>
              <a:t>Kons anak</a:t>
            </a:r>
          </a:p>
        </p:txBody>
      </p:sp>
      <p:sp>
        <p:nvSpPr>
          <p:cNvPr id="598025" name="Line 9"/>
          <p:cNvSpPr>
            <a:spLocks noChangeShapeType="1"/>
          </p:cNvSpPr>
          <p:nvPr/>
        </p:nvSpPr>
        <p:spPr bwMode="auto">
          <a:xfrm>
            <a:off x="3581400" y="2438400"/>
            <a:ext cx="2514600" cy="22860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8026" name="Text Box 10"/>
          <p:cNvSpPr txBox="1">
            <a:spLocks noChangeArrowheads="1"/>
          </p:cNvSpPr>
          <p:nvPr/>
        </p:nvSpPr>
        <p:spPr bwMode="auto">
          <a:xfrm>
            <a:off x="6172200" y="3124200"/>
            <a:ext cx="28130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969696"/>
                </a:solidFill>
              </a:rPr>
              <a:t>Kons bapak</a:t>
            </a:r>
          </a:p>
          <a:p>
            <a:r>
              <a:rPr lang="en-US" altLang="en-US">
                <a:solidFill>
                  <a:srgbClr val="969696"/>
                </a:solidFill>
              </a:rPr>
              <a:t>Kons anak dgn parameter</a:t>
            </a:r>
          </a:p>
        </p:txBody>
      </p:sp>
      <p:sp>
        <p:nvSpPr>
          <p:cNvPr id="598027" name="Line 11"/>
          <p:cNvSpPr>
            <a:spLocks noChangeShapeType="1"/>
          </p:cNvSpPr>
          <p:nvPr/>
        </p:nvSpPr>
        <p:spPr bwMode="auto">
          <a:xfrm>
            <a:off x="3962400" y="2895600"/>
            <a:ext cx="2057400" cy="53340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8031" name="Text Box 15"/>
          <p:cNvSpPr txBox="1">
            <a:spLocks noChangeArrowheads="1"/>
          </p:cNvSpPr>
          <p:nvPr/>
        </p:nvSpPr>
        <p:spPr bwMode="auto">
          <a:xfrm>
            <a:off x="5715000" y="4006850"/>
            <a:ext cx="33210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Kons bapak dengan parameter</a:t>
            </a:r>
          </a:p>
          <a:p>
            <a:r>
              <a:rPr lang="en-US" altLang="en-US"/>
              <a:t>Kons anak dgn parameter</a:t>
            </a:r>
          </a:p>
        </p:txBody>
      </p:sp>
      <p:sp>
        <p:nvSpPr>
          <p:cNvPr id="598032" name="Line 16"/>
          <p:cNvSpPr>
            <a:spLocks noChangeShapeType="1"/>
          </p:cNvSpPr>
          <p:nvPr/>
        </p:nvSpPr>
        <p:spPr bwMode="auto">
          <a:xfrm>
            <a:off x="4267200" y="3276600"/>
            <a:ext cx="182880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8033" name="Text Box 17"/>
          <p:cNvSpPr txBox="1">
            <a:spLocks noChangeArrowheads="1"/>
          </p:cNvSpPr>
          <p:nvPr/>
        </p:nvSpPr>
        <p:spPr bwMode="auto">
          <a:xfrm>
            <a:off x="533400" y="4114800"/>
            <a:ext cx="4095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How do you modify the class Anak?</a:t>
            </a:r>
          </a:p>
        </p:txBody>
      </p:sp>
    </p:spTree>
    <p:extLst>
      <p:ext uri="{BB962C8B-B14F-4D97-AF65-F5344CB8AC3E}">
        <p14:creationId xmlns:p14="http://schemas.microsoft.com/office/powerpoint/2010/main" val="12461907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CFAFC53-D852-4FB3-8547-4236E73CB7E1}" type="slidenum">
              <a:rPr lang="en-US" altLang="en-US"/>
              <a:pPr/>
              <a:t>18</a:t>
            </a:fld>
            <a:endParaRPr lang="en-US" altLang="en-US"/>
          </a:p>
        </p:txBody>
      </p:sp>
      <p:sp>
        <p:nvSpPr>
          <p:cNvPr id="5" name="Footer Placeholder 4"/>
          <p:cNvSpPr>
            <a:spLocks noGrp="1"/>
          </p:cNvSpPr>
          <p:nvPr>
            <p:ph type="ftr" sz="quarter" idx="11"/>
          </p:nvPr>
        </p:nvSpPr>
        <p:spPr/>
        <p:txBody>
          <a:bodyPr/>
          <a:lstStyle/>
          <a:p>
            <a:r>
              <a:rPr lang="en-US" altLang="en-US" smtClean="0"/>
              <a:t>OOP - 2015 - RDT</a:t>
            </a:r>
            <a:endParaRPr lang="en-US" altLang="en-US"/>
          </a:p>
        </p:txBody>
      </p:sp>
      <p:sp>
        <p:nvSpPr>
          <p:cNvPr id="559106"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Overriding Method</a:t>
            </a:r>
          </a:p>
        </p:txBody>
      </p:sp>
      <p:sp>
        <p:nvSpPr>
          <p:cNvPr id="559107" name="Rectangle 3"/>
          <p:cNvSpPr>
            <a:spLocks noGrp="1" noChangeArrowheads="1"/>
          </p:cNvSpPr>
          <p:nvPr>
            <p:ph type="body" idx="1"/>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buFontTx/>
              <a:buNone/>
            </a:pPr>
            <a:r>
              <a:rPr lang="en-US" altLang="en-US"/>
              <a:t>  Untuk melakukan overriding, method yang diimplementasikan di subclass harus punya signature </a:t>
            </a:r>
            <a:r>
              <a:rPr lang="en-US" altLang="en-US" i="1"/>
              <a:t>(method name,arguments types and orders)</a:t>
            </a:r>
            <a:r>
              <a:rPr lang="en-US" altLang="en-US"/>
              <a:t> dan </a:t>
            </a:r>
            <a:r>
              <a:rPr lang="en-US" altLang="en-US" i="1"/>
              <a:t>return type</a:t>
            </a:r>
            <a:r>
              <a:rPr lang="en-US" altLang="en-US"/>
              <a:t> yang sama dengan method pada superclass.</a:t>
            </a:r>
          </a:p>
          <a:p>
            <a:pPr>
              <a:lnSpc>
                <a:spcPct val="90000"/>
              </a:lnSpc>
              <a:buFontTx/>
              <a:buNone/>
            </a:pPr>
            <a:endParaRPr lang="en-US" altLang="en-US"/>
          </a:p>
          <a:p>
            <a:pPr>
              <a:lnSpc>
                <a:spcPct val="90000"/>
              </a:lnSpc>
              <a:buFontTx/>
              <a:buNone/>
            </a:pPr>
            <a:r>
              <a:rPr lang="en-US" altLang="en-US"/>
              <a:t>Method Signatures:</a:t>
            </a:r>
          </a:p>
          <a:p>
            <a:pPr>
              <a:lnSpc>
                <a:spcPct val="90000"/>
              </a:lnSpc>
              <a:buFontTx/>
              <a:buChar char="-"/>
            </a:pPr>
            <a:r>
              <a:rPr lang="en-US" altLang="en-US"/>
              <a:t>Method name</a:t>
            </a:r>
          </a:p>
          <a:p>
            <a:pPr>
              <a:lnSpc>
                <a:spcPct val="90000"/>
              </a:lnSpc>
              <a:buFontTx/>
              <a:buChar char="-"/>
            </a:pPr>
            <a:r>
              <a:rPr lang="en-US" altLang="en-US"/>
              <a:t>Parameter/argument</a:t>
            </a:r>
          </a:p>
        </p:txBody>
      </p:sp>
    </p:spTree>
    <p:extLst>
      <p:ext uri="{BB962C8B-B14F-4D97-AF65-F5344CB8AC3E}">
        <p14:creationId xmlns:p14="http://schemas.microsoft.com/office/powerpoint/2010/main" val="25942838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4"/>
          <p:cNvSpPr>
            <a:spLocks noGrp="1"/>
          </p:cNvSpPr>
          <p:nvPr>
            <p:ph type="sldNum" sz="quarter" idx="10"/>
          </p:nvPr>
        </p:nvSpPr>
        <p:spPr/>
        <p:txBody>
          <a:bodyPr/>
          <a:lstStyle/>
          <a:p>
            <a:fld id="{1949AA16-C9F0-4223-B13B-2DD3A1B8DE04}" type="slidenum">
              <a:rPr lang="en-US" altLang="en-US"/>
              <a:pPr/>
              <a:t>19</a:t>
            </a:fld>
            <a:endParaRPr lang="en-US" altLang="en-US"/>
          </a:p>
        </p:txBody>
      </p:sp>
      <p:sp>
        <p:nvSpPr>
          <p:cNvPr id="11" name="Footer Placeholder 5"/>
          <p:cNvSpPr>
            <a:spLocks noGrp="1"/>
          </p:cNvSpPr>
          <p:nvPr>
            <p:ph type="ftr" sz="quarter" idx="11"/>
          </p:nvPr>
        </p:nvSpPr>
        <p:spPr/>
        <p:txBody>
          <a:bodyPr/>
          <a:lstStyle/>
          <a:p>
            <a:r>
              <a:rPr lang="en-US" altLang="en-US" smtClean="0"/>
              <a:t>OOP - 2015 - RDT</a:t>
            </a:r>
            <a:endParaRPr lang="en-US" altLang="en-US"/>
          </a:p>
        </p:txBody>
      </p:sp>
      <p:sp>
        <p:nvSpPr>
          <p:cNvPr id="603138" name="Rectangle 2"/>
          <p:cNvSpPr>
            <a:spLocks noGrp="1" noChangeArrowheads="1"/>
          </p:cNvSpPr>
          <p:nvPr>
            <p:ph type="body" sz="half" idx="1"/>
          </p:nvPr>
        </p:nvSpPr>
        <p:spPr bwMode="auto">
          <a:xfrm>
            <a:off x="304800" y="1066800"/>
            <a:ext cx="4038600" cy="3733800"/>
          </a:xfrm>
          <a:solidFill>
            <a:srgbClr val="FFFFFF"/>
          </a:solidFill>
          <a:ln cap="flat">
            <a:solidFill>
              <a:srgbClr val="000000"/>
            </a:solidFill>
            <a:miter lim="800000"/>
            <a:headEnd/>
            <a:tailEnd/>
          </a:ln>
        </p:spPr>
        <p:txBody>
          <a:bodyPr vert="horz" wrap="square" lIns="91440" tIns="45720" rIns="91440" bIns="45720" numCol="1" anchor="t" anchorCtr="0" compatLnSpc="1">
            <a:prstTxWarp prst="textNoShape">
              <a:avLst/>
            </a:prstTxWarp>
          </a:bodyPr>
          <a:lstStyle/>
          <a:p>
            <a:pPr>
              <a:lnSpc>
                <a:spcPct val="80000"/>
              </a:lnSpc>
              <a:buFontTx/>
              <a:buNone/>
            </a:pPr>
            <a:r>
              <a:rPr lang="en-US" altLang="en-US" sz="1400">
                <a:latin typeface="Courier New" pitchFamily="49" charset="0"/>
              </a:rPr>
              <a:t>class Bapak{</a:t>
            </a:r>
          </a:p>
          <a:p>
            <a:pPr>
              <a:lnSpc>
                <a:spcPct val="80000"/>
              </a:lnSpc>
              <a:buFontTx/>
              <a:buNone/>
            </a:pPr>
            <a:r>
              <a:rPr lang="en-US" altLang="en-US" sz="1400">
                <a:latin typeface="Courier New" pitchFamily="49" charset="0"/>
              </a:rPr>
              <a:t> int i;</a:t>
            </a:r>
          </a:p>
          <a:p>
            <a:pPr>
              <a:lnSpc>
                <a:spcPct val="80000"/>
              </a:lnSpc>
              <a:buFontTx/>
              <a:buNone/>
            </a:pPr>
            <a:r>
              <a:rPr lang="en-US" altLang="en-US" sz="1400">
                <a:latin typeface="Courier New" pitchFamily="49" charset="0"/>
              </a:rPr>
              <a:t> Bapak(){</a:t>
            </a:r>
          </a:p>
          <a:p>
            <a:pPr>
              <a:lnSpc>
                <a:spcPct val="80000"/>
              </a:lnSpc>
              <a:buFontTx/>
              <a:buNone/>
            </a:pPr>
            <a:r>
              <a:rPr lang="en-US" altLang="en-US" sz="1400">
                <a:latin typeface="Courier New" pitchFamily="49" charset="0"/>
              </a:rPr>
              <a:t>  System.out.println(“Kons bapak”);</a:t>
            </a:r>
          </a:p>
          <a:p>
            <a:pPr>
              <a:lnSpc>
                <a:spcPct val="80000"/>
              </a:lnSpc>
              <a:buFontTx/>
              <a:buNone/>
            </a:pPr>
            <a:r>
              <a:rPr lang="en-US" altLang="en-US" sz="1400">
                <a:latin typeface="Courier New" pitchFamily="49" charset="0"/>
              </a:rPr>
              <a:t>  i = 0;</a:t>
            </a:r>
          </a:p>
          <a:p>
            <a:pPr>
              <a:lnSpc>
                <a:spcPct val="80000"/>
              </a:lnSpc>
              <a:buFontTx/>
              <a:buNone/>
            </a:pPr>
            <a:r>
              <a:rPr lang="en-US" altLang="en-US" sz="1400">
                <a:latin typeface="Courier New" pitchFamily="49" charset="0"/>
              </a:rPr>
              <a:t> }</a:t>
            </a:r>
          </a:p>
          <a:p>
            <a:pPr>
              <a:lnSpc>
                <a:spcPct val="80000"/>
              </a:lnSpc>
              <a:buFontTx/>
              <a:buNone/>
            </a:pPr>
            <a:r>
              <a:rPr lang="en-US" altLang="en-US" sz="1400">
                <a:latin typeface="Courier New" pitchFamily="49" charset="0"/>
              </a:rPr>
              <a:t> Bapak(int x){</a:t>
            </a:r>
          </a:p>
          <a:p>
            <a:pPr>
              <a:lnSpc>
                <a:spcPct val="80000"/>
              </a:lnSpc>
              <a:buFontTx/>
              <a:buNone/>
            </a:pPr>
            <a:r>
              <a:rPr lang="en-US" altLang="en-US" sz="1400">
                <a:latin typeface="Courier New" pitchFamily="49" charset="0"/>
              </a:rPr>
              <a:t>   System.out.println(“Kons bapak </a:t>
            </a:r>
          </a:p>
          <a:p>
            <a:pPr>
              <a:lnSpc>
                <a:spcPct val="80000"/>
              </a:lnSpc>
              <a:buFontTx/>
              <a:buNone/>
            </a:pPr>
            <a:r>
              <a:rPr lang="en-US" altLang="en-US" sz="1400">
                <a:latin typeface="Courier New" pitchFamily="49" charset="0"/>
              </a:rPr>
              <a:t>                dgn parameter”);</a:t>
            </a:r>
          </a:p>
          <a:p>
            <a:pPr>
              <a:lnSpc>
                <a:spcPct val="80000"/>
              </a:lnSpc>
              <a:buFontTx/>
              <a:buNone/>
            </a:pPr>
            <a:r>
              <a:rPr lang="en-US" altLang="en-US" sz="1400">
                <a:latin typeface="Courier New" pitchFamily="49" charset="0"/>
              </a:rPr>
              <a:t>   i = x;</a:t>
            </a:r>
          </a:p>
          <a:p>
            <a:pPr>
              <a:lnSpc>
                <a:spcPct val="80000"/>
              </a:lnSpc>
              <a:buFontTx/>
              <a:buNone/>
            </a:pPr>
            <a:r>
              <a:rPr lang="en-US" altLang="en-US" sz="1400">
                <a:latin typeface="Courier New" pitchFamily="49" charset="0"/>
              </a:rPr>
              <a:t> }</a:t>
            </a:r>
          </a:p>
          <a:p>
            <a:pPr>
              <a:lnSpc>
                <a:spcPct val="80000"/>
              </a:lnSpc>
              <a:buFontTx/>
              <a:buNone/>
            </a:pPr>
            <a:r>
              <a:rPr lang="en-US" altLang="en-US" sz="1400">
                <a:latin typeface="Courier New" pitchFamily="49" charset="0"/>
              </a:rPr>
              <a:t> </a:t>
            </a:r>
            <a:r>
              <a:rPr lang="en-US" altLang="en-US" sz="1400" b="1">
                <a:latin typeface="Courier New" pitchFamily="49" charset="0"/>
              </a:rPr>
              <a:t>void increment(){</a:t>
            </a:r>
          </a:p>
          <a:p>
            <a:pPr>
              <a:lnSpc>
                <a:spcPct val="80000"/>
              </a:lnSpc>
              <a:buFontTx/>
              <a:buNone/>
            </a:pPr>
            <a:r>
              <a:rPr lang="en-US" altLang="en-US" sz="1400" b="1">
                <a:latin typeface="Courier New" pitchFamily="49" charset="0"/>
              </a:rPr>
              <a:t>    i++;</a:t>
            </a:r>
          </a:p>
          <a:p>
            <a:pPr>
              <a:lnSpc>
                <a:spcPct val="80000"/>
              </a:lnSpc>
              <a:buFontTx/>
              <a:buNone/>
            </a:pPr>
            <a:r>
              <a:rPr lang="en-US" altLang="en-US" sz="1400" b="1">
                <a:latin typeface="Courier New" pitchFamily="49" charset="0"/>
              </a:rPr>
              <a:t>	System.out.println(“Increment bapak: ” + i);</a:t>
            </a:r>
          </a:p>
          <a:p>
            <a:pPr>
              <a:lnSpc>
                <a:spcPct val="80000"/>
              </a:lnSpc>
              <a:buFontTx/>
              <a:buNone/>
            </a:pPr>
            <a:r>
              <a:rPr lang="en-US" altLang="en-US" sz="1400" b="1">
                <a:latin typeface="Courier New" pitchFamily="49" charset="0"/>
              </a:rPr>
              <a:t>    }</a:t>
            </a:r>
          </a:p>
          <a:p>
            <a:pPr>
              <a:lnSpc>
                <a:spcPct val="80000"/>
              </a:lnSpc>
              <a:buFontTx/>
              <a:buNone/>
            </a:pPr>
            <a:r>
              <a:rPr lang="en-US" altLang="en-US" sz="1400">
                <a:latin typeface="Courier New" pitchFamily="49" charset="0"/>
              </a:rPr>
              <a:t>}</a:t>
            </a:r>
          </a:p>
        </p:txBody>
      </p:sp>
      <p:sp>
        <p:nvSpPr>
          <p:cNvPr id="603139" name="Rectangle 3"/>
          <p:cNvSpPr>
            <a:spLocks noGrp="1" noChangeArrowheads="1"/>
          </p:cNvSpPr>
          <p:nvPr>
            <p:ph type="body" sz="half" idx="2"/>
          </p:nvPr>
        </p:nvSpPr>
        <p:spPr bwMode="auto">
          <a:xfrm>
            <a:off x="4724400" y="838200"/>
            <a:ext cx="4038600" cy="4038600"/>
          </a:xfrm>
          <a:solidFill>
            <a:srgbClr val="FFFFFF"/>
          </a:solidFill>
          <a:ln cap="flat">
            <a:solidFill>
              <a:srgbClr val="000000"/>
            </a:solidFill>
            <a:miter lim="800000"/>
            <a:headEnd/>
            <a:tailEnd/>
          </a:ln>
        </p:spPr>
        <p:txBody>
          <a:bodyPr vert="horz" wrap="square" lIns="91440" tIns="45720" rIns="91440" bIns="45720" numCol="1" anchor="t" anchorCtr="0" compatLnSpc="1">
            <a:prstTxWarp prst="textNoShape">
              <a:avLst/>
            </a:prstTxWarp>
          </a:bodyPr>
          <a:lstStyle/>
          <a:p>
            <a:pPr>
              <a:lnSpc>
                <a:spcPct val="80000"/>
              </a:lnSpc>
              <a:buFontTx/>
              <a:buNone/>
            </a:pPr>
            <a:r>
              <a:rPr lang="en-US" altLang="en-US" sz="1400">
                <a:latin typeface="Courier New" pitchFamily="49" charset="0"/>
              </a:rPr>
              <a:t>class Anak </a:t>
            </a:r>
            <a:r>
              <a:rPr lang="en-US" altLang="en-US" sz="1400" b="1">
                <a:latin typeface="Courier New" pitchFamily="49" charset="0"/>
              </a:rPr>
              <a:t>extends</a:t>
            </a:r>
            <a:r>
              <a:rPr lang="en-US" altLang="en-US" sz="1400">
                <a:latin typeface="Courier New" pitchFamily="49" charset="0"/>
              </a:rPr>
              <a:t> Bapak{</a:t>
            </a:r>
          </a:p>
          <a:p>
            <a:pPr>
              <a:lnSpc>
                <a:spcPct val="80000"/>
              </a:lnSpc>
              <a:buFontTx/>
              <a:buNone/>
            </a:pPr>
            <a:r>
              <a:rPr lang="en-US" altLang="en-US" sz="1400">
                <a:latin typeface="Courier New" pitchFamily="49" charset="0"/>
              </a:rPr>
              <a:t>  int j;</a:t>
            </a:r>
          </a:p>
          <a:p>
            <a:pPr>
              <a:lnSpc>
                <a:spcPct val="80000"/>
              </a:lnSpc>
              <a:buFontTx/>
              <a:buNone/>
            </a:pPr>
            <a:r>
              <a:rPr lang="en-US" altLang="en-US" sz="1400">
                <a:latin typeface="Courier New" pitchFamily="49" charset="0"/>
              </a:rPr>
              <a:t>  Anak(){</a:t>
            </a:r>
          </a:p>
          <a:p>
            <a:pPr>
              <a:lnSpc>
                <a:spcPct val="80000"/>
              </a:lnSpc>
              <a:buFontTx/>
              <a:buNone/>
            </a:pPr>
            <a:r>
              <a:rPr lang="en-US" altLang="en-US" sz="1400">
                <a:latin typeface="Courier New" pitchFamily="49" charset="0"/>
              </a:rPr>
              <a:t>    System.out.println(“Kons anak”);</a:t>
            </a:r>
          </a:p>
          <a:p>
            <a:pPr>
              <a:lnSpc>
                <a:spcPct val="80000"/>
              </a:lnSpc>
              <a:buFontTx/>
              <a:buNone/>
            </a:pPr>
            <a:r>
              <a:rPr lang="en-US" altLang="en-US" sz="1400">
                <a:latin typeface="Courier New" pitchFamily="49" charset="0"/>
              </a:rPr>
              <a:t>    j = 0;</a:t>
            </a:r>
          </a:p>
          <a:p>
            <a:pPr>
              <a:lnSpc>
                <a:spcPct val="80000"/>
              </a:lnSpc>
              <a:buFontTx/>
              <a:buNone/>
            </a:pPr>
            <a:r>
              <a:rPr lang="en-US" altLang="en-US" sz="1400">
                <a:latin typeface="Courier New" pitchFamily="49" charset="0"/>
              </a:rPr>
              <a:t>  }	</a:t>
            </a:r>
          </a:p>
          <a:p>
            <a:pPr>
              <a:lnSpc>
                <a:spcPct val="80000"/>
              </a:lnSpc>
              <a:buFontTx/>
              <a:buNone/>
            </a:pPr>
            <a:r>
              <a:rPr lang="en-US" altLang="en-US" sz="1400">
                <a:latin typeface="Courier New" pitchFamily="49" charset="0"/>
              </a:rPr>
              <a:t>  Anak(int x){</a:t>
            </a:r>
          </a:p>
          <a:p>
            <a:pPr>
              <a:lnSpc>
                <a:spcPct val="80000"/>
              </a:lnSpc>
              <a:buFontTx/>
              <a:buNone/>
            </a:pPr>
            <a:r>
              <a:rPr lang="en-US" altLang="en-US" sz="1400">
                <a:latin typeface="Courier New" pitchFamily="49" charset="0"/>
              </a:rPr>
              <a:t>    System.out.println(“Kons anak dgn parameter”);</a:t>
            </a:r>
          </a:p>
          <a:p>
            <a:pPr>
              <a:lnSpc>
                <a:spcPct val="80000"/>
              </a:lnSpc>
              <a:buFontTx/>
              <a:buNone/>
            </a:pPr>
            <a:r>
              <a:rPr lang="en-US" altLang="en-US" sz="1400">
                <a:latin typeface="Courier New" pitchFamily="49" charset="0"/>
              </a:rPr>
              <a:t>    j = x;</a:t>
            </a:r>
          </a:p>
          <a:p>
            <a:pPr>
              <a:lnSpc>
                <a:spcPct val="80000"/>
              </a:lnSpc>
              <a:buFontTx/>
              <a:buNone/>
            </a:pPr>
            <a:r>
              <a:rPr lang="en-US" altLang="en-US" sz="1400">
                <a:latin typeface="Courier New" pitchFamily="49" charset="0"/>
              </a:rPr>
              <a:t>  }</a:t>
            </a:r>
          </a:p>
          <a:p>
            <a:pPr>
              <a:lnSpc>
                <a:spcPct val="80000"/>
              </a:lnSpc>
              <a:buFontTx/>
              <a:buNone/>
            </a:pPr>
            <a:r>
              <a:rPr lang="en-US" altLang="en-US" sz="1400">
                <a:latin typeface="Courier New" pitchFamily="49" charset="0"/>
              </a:rPr>
              <a:t>  //overriding</a:t>
            </a:r>
          </a:p>
          <a:p>
            <a:pPr>
              <a:lnSpc>
                <a:spcPct val="80000"/>
              </a:lnSpc>
              <a:buFontTx/>
              <a:buNone/>
            </a:pPr>
            <a:r>
              <a:rPr lang="en-US" altLang="en-US" sz="1400">
                <a:latin typeface="Courier New" pitchFamily="49" charset="0"/>
              </a:rPr>
              <a:t>  </a:t>
            </a:r>
            <a:r>
              <a:rPr lang="en-US" altLang="en-US" sz="1400" b="1">
                <a:latin typeface="Courier New" pitchFamily="49" charset="0"/>
              </a:rPr>
              <a:t>void increment(){</a:t>
            </a:r>
          </a:p>
          <a:p>
            <a:pPr>
              <a:lnSpc>
                <a:spcPct val="80000"/>
              </a:lnSpc>
              <a:buFontTx/>
              <a:buNone/>
            </a:pPr>
            <a:r>
              <a:rPr lang="en-US" altLang="en-US" sz="1400" b="1">
                <a:latin typeface="Courier New" pitchFamily="49" charset="0"/>
              </a:rPr>
              <a:t>    i++;</a:t>
            </a:r>
          </a:p>
          <a:p>
            <a:pPr>
              <a:lnSpc>
                <a:spcPct val="80000"/>
              </a:lnSpc>
              <a:buFontTx/>
              <a:buNone/>
            </a:pPr>
            <a:r>
              <a:rPr lang="en-US" altLang="en-US" sz="1400" b="1">
                <a:latin typeface="Courier New" pitchFamily="49" charset="0"/>
              </a:rPr>
              <a:t>    j++;</a:t>
            </a:r>
          </a:p>
          <a:p>
            <a:pPr>
              <a:lnSpc>
                <a:spcPct val="80000"/>
              </a:lnSpc>
              <a:buFontTx/>
              <a:buNone/>
            </a:pPr>
            <a:r>
              <a:rPr lang="en-US" altLang="en-US" sz="1400" b="1">
                <a:latin typeface="Courier New" pitchFamily="49" charset="0"/>
              </a:rPr>
              <a:t>    System.out.println(“Increment  anak: ”+ i +”,” + j);</a:t>
            </a:r>
          </a:p>
          <a:p>
            <a:pPr>
              <a:lnSpc>
                <a:spcPct val="80000"/>
              </a:lnSpc>
              <a:buFontTx/>
              <a:buNone/>
            </a:pPr>
            <a:r>
              <a:rPr lang="en-US" altLang="en-US" sz="1400" b="1">
                <a:latin typeface="Courier New" pitchFamily="49" charset="0"/>
              </a:rPr>
              <a:t>  }</a:t>
            </a:r>
          </a:p>
          <a:p>
            <a:pPr>
              <a:lnSpc>
                <a:spcPct val="80000"/>
              </a:lnSpc>
              <a:buFontTx/>
              <a:buNone/>
            </a:pPr>
            <a:r>
              <a:rPr lang="en-US" altLang="en-US" sz="1400">
                <a:latin typeface="Courier New" pitchFamily="49" charset="0"/>
              </a:rPr>
              <a:t>}</a:t>
            </a:r>
          </a:p>
        </p:txBody>
      </p:sp>
      <p:sp>
        <p:nvSpPr>
          <p:cNvPr id="603141" name="Text Box 5"/>
          <p:cNvSpPr txBox="1">
            <a:spLocks noChangeArrowheads="1"/>
          </p:cNvSpPr>
          <p:nvPr/>
        </p:nvSpPr>
        <p:spPr bwMode="auto">
          <a:xfrm>
            <a:off x="288925" y="1127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603142" name="Text Box 6"/>
          <p:cNvSpPr txBox="1">
            <a:spLocks noChangeArrowheads="1"/>
          </p:cNvSpPr>
          <p:nvPr/>
        </p:nvSpPr>
        <p:spPr bwMode="auto">
          <a:xfrm>
            <a:off x="0" y="152400"/>
            <a:ext cx="5929313"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Take a look back to class Bapak and Anak</a:t>
            </a:r>
          </a:p>
        </p:txBody>
      </p:sp>
      <p:sp>
        <p:nvSpPr>
          <p:cNvPr id="603144" name="Line 8"/>
          <p:cNvSpPr>
            <a:spLocks noChangeShapeType="1"/>
          </p:cNvSpPr>
          <p:nvPr/>
        </p:nvSpPr>
        <p:spPr bwMode="auto">
          <a:xfrm>
            <a:off x="2362200" y="4267200"/>
            <a:ext cx="7620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3145" name="Line 9"/>
          <p:cNvSpPr>
            <a:spLocks noChangeShapeType="1"/>
          </p:cNvSpPr>
          <p:nvPr/>
        </p:nvSpPr>
        <p:spPr bwMode="auto">
          <a:xfrm flipH="1">
            <a:off x="3124200" y="4724400"/>
            <a:ext cx="22098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3146" name="Text Box 10"/>
          <p:cNvSpPr txBox="1">
            <a:spLocks noChangeArrowheads="1"/>
          </p:cNvSpPr>
          <p:nvPr/>
        </p:nvSpPr>
        <p:spPr bwMode="auto">
          <a:xfrm>
            <a:off x="2651125" y="5043488"/>
            <a:ext cx="160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Same method</a:t>
            </a:r>
          </a:p>
        </p:txBody>
      </p:sp>
      <p:sp>
        <p:nvSpPr>
          <p:cNvPr id="603147" name="Text Box 11"/>
          <p:cNvSpPr txBox="1">
            <a:spLocks noChangeArrowheads="1"/>
          </p:cNvSpPr>
          <p:nvPr/>
        </p:nvSpPr>
        <p:spPr bwMode="auto">
          <a:xfrm>
            <a:off x="746125" y="5370513"/>
            <a:ext cx="8128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Class Anak </a:t>
            </a:r>
            <a:r>
              <a:rPr lang="en-US" altLang="en-US" b="1"/>
              <a:t>override</a:t>
            </a:r>
            <a:r>
              <a:rPr lang="en-US" altLang="en-US"/>
              <a:t> method increment in class Bapak.</a:t>
            </a:r>
          </a:p>
          <a:p>
            <a:r>
              <a:rPr lang="en-US" altLang="en-US"/>
              <a:t>You can call method increment of Bapak in Anak, use </a:t>
            </a:r>
            <a:r>
              <a:rPr lang="en-US" altLang="en-US" b="1">
                <a:latin typeface="Courier New" pitchFamily="49" charset="0"/>
              </a:rPr>
              <a:t>super.methodName()</a:t>
            </a:r>
          </a:p>
        </p:txBody>
      </p:sp>
    </p:spTree>
    <p:extLst>
      <p:ext uri="{BB962C8B-B14F-4D97-AF65-F5344CB8AC3E}">
        <p14:creationId xmlns:p14="http://schemas.microsoft.com/office/powerpoint/2010/main" val="36293769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 orientation</a:t>
            </a:r>
            <a:endParaRPr lang="en-US" dirty="0"/>
          </a:p>
        </p:txBody>
      </p:sp>
      <p:sp>
        <p:nvSpPr>
          <p:cNvPr id="3" name="Content Placeholder 2"/>
          <p:cNvSpPr>
            <a:spLocks noGrp="1"/>
          </p:cNvSpPr>
          <p:nvPr>
            <p:ph idx="1"/>
          </p:nvPr>
        </p:nvSpPr>
        <p:spPr/>
        <p:txBody>
          <a:bodyPr/>
          <a:lstStyle/>
          <a:p>
            <a:pPr marL="0" indent="0">
              <a:buNone/>
            </a:pPr>
            <a:r>
              <a:rPr lang="en-US" b="1" dirty="0" smtClean="0"/>
              <a:t>Objects are the heart of object orientation</a:t>
            </a:r>
          </a:p>
          <a:p>
            <a:pPr marL="0" indent="0">
              <a:buNone/>
            </a:pPr>
            <a:r>
              <a:rPr lang="en-US" dirty="0" smtClean="0"/>
              <a:t>Objects are representation of </a:t>
            </a:r>
            <a:r>
              <a:rPr lang="en-US" b="1" dirty="0" smtClean="0"/>
              <a:t>almost anything</a:t>
            </a:r>
            <a:r>
              <a:rPr lang="en-US" dirty="0" smtClean="0"/>
              <a:t> you need to model in a program.</a:t>
            </a:r>
          </a:p>
          <a:p>
            <a:pPr marL="0" indent="0">
              <a:buNone/>
            </a:pPr>
            <a:r>
              <a:rPr lang="en-US" dirty="0" smtClean="0"/>
              <a:t>The core most important thing of OO is to </a:t>
            </a:r>
            <a:r>
              <a:rPr lang="en-US" b="1" dirty="0" smtClean="0"/>
              <a:t>identify what objects </a:t>
            </a:r>
            <a:r>
              <a:rPr lang="en-US" dirty="0" smtClean="0"/>
              <a:t>the system contains, the </a:t>
            </a:r>
            <a:r>
              <a:rPr lang="en-US" b="1" dirty="0" smtClean="0"/>
              <a:t>behaviors</a:t>
            </a:r>
            <a:r>
              <a:rPr lang="en-US" dirty="0" smtClean="0"/>
              <a:t> and </a:t>
            </a:r>
            <a:r>
              <a:rPr lang="en-US" b="1" dirty="0" smtClean="0"/>
              <a:t>responsibilities</a:t>
            </a:r>
            <a:r>
              <a:rPr lang="en-US" dirty="0" smtClean="0"/>
              <a:t> of those objects, and how the </a:t>
            </a:r>
            <a:r>
              <a:rPr lang="en-US" b="1" dirty="0" smtClean="0"/>
              <a:t>objects interact</a:t>
            </a:r>
            <a:r>
              <a:rPr lang="en-US" dirty="0" smtClean="0"/>
              <a:t> with each other.</a:t>
            </a:r>
          </a:p>
          <a:p>
            <a:pPr marL="0" indent="0">
              <a:buNone/>
            </a:pPr>
            <a:r>
              <a:rPr lang="en-US" dirty="0" smtClean="0"/>
              <a:t>Having elegant design ease the implementation.</a:t>
            </a:r>
          </a:p>
        </p:txBody>
      </p:sp>
      <p:sp>
        <p:nvSpPr>
          <p:cNvPr id="4" name="Footer Placeholder 3"/>
          <p:cNvSpPr>
            <a:spLocks noGrp="1"/>
          </p:cNvSpPr>
          <p:nvPr>
            <p:ph type="ftr" sz="quarter" idx="11"/>
          </p:nvPr>
        </p:nvSpPr>
        <p:spPr/>
        <p:txBody>
          <a:bodyPr/>
          <a:lstStyle/>
          <a:p>
            <a:r>
              <a:rPr lang="en-US" smtClean="0"/>
              <a:t>OOP - 2014 - MSS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a:t>
            </a:fld>
            <a:endParaRPr lang="en-US"/>
          </a:p>
        </p:txBody>
      </p:sp>
    </p:spTree>
    <p:extLst>
      <p:ext uri="{BB962C8B-B14F-4D97-AF65-F5344CB8AC3E}">
        <p14:creationId xmlns:p14="http://schemas.microsoft.com/office/powerpoint/2010/main" val="19158787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0"/>
          </p:nvPr>
        </p:nvSpPr>
        <p:spPr/>
        <p:txBody>
          <a:bodyPr/>
          <a:lstStyle/>
          <a:p>
            <a:fld id="{400DADD8-308C-4C45-AB7B-D8CB6EDEE046}" type="slidenum">
              <a:rPr lang="en-US" altLang="en-US"/>
              <a:pPr/>
              <a:t>20</a:t>
            </a:fld>
            <a:endParaRPr lang="en-US" altLang="en-US"/>
          </a:p>
        </p:txBody>
      </p:sp>
      <p:sp>
        <p:nvSpPr>
          <p:cNvPr id="7" name="Footer Placeholder 4"/>
          <p:cNvSpPr>
            <a:spLocks noGrp="1"/>
          </p:cNvSpPr>
          <p:nvPr>
            <p:ph type="ftr" sz="quarter" idx="11"/>
          </p:nvPr>
        </p:nvSpPr>
        <p:spPr/>
        <p:txBody>
          <a:bodyPr/>
          <a:lstStyle/>
          <a:p>
            <a:r>
              <a:rPr lang="en-US" altLang="en-US" smtClean="0"/>
              <a:t>OOP - 2015 - RDT</a:t>
            </a:r>
            <a:endParaRPr lang="en-US" altLang="en-US"/>
          </a:p>
        </p:txBody>
      </p:sp>
      <p:sp>
        <p:nvSpPr>
          <p:cNvPr id="604164" name="Rectangle 4"/>
          <p:cNvSpPr>
            <a:spLocks noChangeArrowheads="1"/>
          </p:cNvSpPr>
          <p:nvPr/>
        </p:nvSpPr>
        <p:spPr bwMode="auto">
          <a:xfrm>
            <a:off x="457200" y="762000"/>
            <a:ext cx="4038600" cy="4038600"/>
          </a:xfrm>
          <a:prstGeom prst="rect">
            <a:avLst/>
          </a:prstGeom>
          <a:solidFill>
            <a:srgbClr val="FFFFFF"/>
          </a:solidFill>
          <a:ln w="9525" cap="flat">
            <a:solidFill>
              <a:srgbClr val="000000"/>
            </a:solidFill>
            <a:prstDash val="solid"/>
            <a:miter lim="800000"/>
            <a:headEnd/>
            <a:tailEnd/>
          </a:ln>
        </p:spPr>
        <p:txBody>
          <a:bodyPr/>
          <a:lstStyle>
            <a:lvl1pPr marL="342900" indent="-342900">
              <a:spcBef>
                <a:spcPct val="20000"/>
              </a:spcBef>
              <a:buChar char="•"/>
              <a:defRPr sz="2800">
                <a:solidFill>
                  <a:schemeClr val="tx1"/>
                </a:solidFill>
                <a:latin typeface="Arial" charset="0"/>
              </a:defRPr>
            </a:lvl1pPr>
            <a:lvl2pPr marL="742950" indent="-285750">
              <a:spcBef>
                <a:spcPct val="20000"/>
              </a:spcBef>
              <a:buChar char="–"/>
              <a:defRPr sz="2400">
                <a:solidFill>
                  <a:schemeClr val="tx1"/>
                </a:solidFill>
                <a:latin typeface="Arial" charset="0"/>
              </a:defRPr>
            </a:lvl2pPr>
            <a:lvl3pPr marL="1143000" indent="-228600">
              <a:spcBef>
                <a:spcPct val="20000"/>
              </a:spcBef>
              <a:buChar char="•"/>
              <a:defRPr sz="2000">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fontAlgn="base">
              <a:spcBef>
                <a:spcPct val="20000"/>
              </a:spcBef>
              <a:spcAft>
                <a:spcPct val="0"/>
              </a:spcAft>
              <a:buChar char="»"/>
              <a:defRPr>
                <a:solidFill>
                  <a:schemeClr val="tx1"/>
                </a:solidFill>
                <a:latin typeface="Arial" charset="0"/>
              </a:defRPr>
            </a:lvl6pPr>
            <a:lvl7pPr marL="2971800" indent="-228600" fontAlgn="base">
              <a:spcBef>
                <a:spcPct val="20000"/>
              </a:spcBef>
              <a:spcAft>
                <a:spcPct val="0"/>
              </a:spcAft>
              <a:buChar char="»"/>
              <a:defRPr>
                <a:solidFill>
                  <a:schemeClr val="tx1"/>
                </a:solidFill>
                <a:latin typeface="Arial" charset="0"/>
              </a:defRPr>
            </a:lvl7pPr>
            <a:lvl8pPr marL="3429000" indent="-228600" fontAlgn="base">
              <a:spcBef>
                <a:spcPct val="20000"/>
              </a:spcBef>
              <a:spcAft>
                <a:spcPct val="0"/>
              </a:spcAft>
              <a:buChar char="»"/>
              <a:defRPr>
                <a:solidFill>
                  <a:schemeClr val="tx1"/>
                </a:solidFill>
                <a:latin typeface="Arial" charset="0"/>
              </a:defRPr>
            </a:lvl8pPr>
            <a:lvl9pPr marL="3886200" indent="-228600" fontAlgn="base">
              <a:spcBef>
                <a:spcPct val="20000"/>
              </a:spcBef>
              <a:spcAft>
                <a:spcPct val="0"/>
              </a:spcAft>
              <a:buChar char="»"/>
              <a:defRPr>
                <a:solidFill>
                  <a:schemeClr val="tx1"/>
                </a:solidFill>
                <a:latin typeface="Arial" charset="0"/>
              </a:defRPr>
            </a:lvl9pPr>
          </a:lstStyle>
          <a:p>
            <a:pPr>
              <a:lnSpc>
                <a:spcPct val="80000"/>
              </a:lnSpc>
              <a:buFontTx/>
              <a:buNone/>
            </a:pPr>
            <a:r>
              <a:rPr lang="en-US" altLang="en-US" sz="1400">
                <a:latin typeface="Courier New" pitchFamily="49" charset="0"/>
              </a:rPr>
              <a:t>class Anak </a:t>
            </a:r>
            <a:r>
              <a:rPr lang="en-US" altLang="en-US" sz="1400" b="1">
                <a:latin typeface="Courier New" pitchFamily="49" charset="0"/>
              </a:rPr>
              <a:t>extends</a:t>
            </a:r>
            <a:r>
              <a:rPr lang="en-US" altLang="en-US" sz="1400">
                <a:latin typeface="Courier New" pitchFamily="49" charset="0"/>
              </a:rPr>
              <a:t> Bapak{</a:t>
            </a:r>
          </a:p>
          <a:p>
            <a:pPr>
              <a:lnSpc>
                <a:spcPct val="80000"/>
              </a:lnSpc>
              <a:buFontTx/>
              <a:buNone/>
            </a:pPr>
            <a:r>
              <a:rPr lang="en-US" altLang="en-US" sz="1400">
                <a:latin typeface="Courier New" pitchFamily="49" charset="0"/>
              </a:rPr>
              <a:t>  int j;</a:t>
            </a:r>
          </a:p>
          <a:p>
            <a:pPr>
              <a:lnSpc>
                <a:spcPct val="80000"/>
              </a:lnSpc>
              <a:buFontTx/>
              <a:buNone/>
            </a:pPr>
            <a:r>
              <a:rPr lang="en-US" altLang="en-US" sz="1400">
                <a:latin typeface="Courier New" pitchFamily="49" charset="0"/>
              </a:rPr>
              <a:t>  Anak(){</a:t>
            </a:r>
          </a:p>
          <a:p>
            <a:pPr>
              <a:lnSpc>
                <a:spcPct val="80000"/>
              </a:lnSpc>
              <a:buFontTx/>
              <a:buNone/>
            </a:pPr>
            <a:r>
              <a:rPr lang="en-US" altLang="en-US" sz="1400">
                <a:latin typeface="Courier New" pitchFamily="49" charset="0"/>
              </a:rPr>
              <a:t>    System.out.println(“Kons anak”);</a:t>
            </a:r>
          </a:p>
          <a:p>
            <a:pPr>
              <a:lnSpc>
                <a:spcPct val="80000"/>
              </a:lnSpc>
              <a:buFontTx/>
              <a:buNone/>
            </a:pPr>
            <a:r>
              <a:rPr lang="en-US" altLang="en-US" sz="1400">
                <a:latin typeface="Courier New" pitchFamily="49" charset="0"/>
              </a:rPr>
              <a:t>    j = 0;</a:t>
            </a:r>
          </a:p>
          <a:p>
            <a:pPr>
              <a:lnSpc>
                <a:spcPct val="80000"/>
              </a:lnSpc>
              <a:buFontTx/>
              <a:buNone/>
            </a:pPr>
            <a:r>
              <a:rPr lang="en-US" altLang="en-US" sz="1400">
                <a:latin typeface="Courier New" pitchFamily="49" charset="0"/>
              </a:rPr>
              <a:t>  }	</a:t>
            </a:r>
          </a:p>
          <a:p>
            <a:pPr>
              <a:lnSpc>
                <a:spcPct val="80000"/>
              </a:lnSpc>
              <a:buFontTx/>
              <a:buNone/>
            </a:pPr>
            <a:r>
              <a:rPr lang="en-US" altLang="en-US" sz="1400">
                <a:latin typeface="Courier New" pitchFamily="49" charset="0"/>
              </a:rPr>
              <a:t>  Anak(int x){</a:t>
            </a:r>
          </a:p>
          <a:p>
            <a:pPr>
              <a:lnSpc>
                <a:spcPct val="80000"/>
              </a:lnSpc>
              <a:buFontTx/>
              <a:buNone/>
            </a:pPr>
            <a:r>
              <a:rPr lang="en-US" altLang="en-US" sz="1400">
                <a:latin typeface="Courier New" pitchFamily="49" charset="0"/>
              </a:rPr>
              <a:t>    System.out.println(“Kons anak dgn parameter”);</a:t>
            </a:r>
          </a:p>
          <a:p>
            <a:pPr>
              <a:lnSpc>
                <a:spcPct val="80000"/>
              </a:lnSpc>
              <a:buFontTx/>
              <a:buNone/>
            </a:pPr>
            <a:r>
              <a:rPr lang="en-US" altLang="en-US" sz="1400">
                <a:latin typeface="Courier New" pitchFamily="49" charset="0"/>
              </a:rPr>
              <a:t>    j = x;</a:t>
            </a:r>
          </a:p>
          <a:p>
            <a:pPr>
              <a:lnSpc>
                <a:spcPct val="80000"/>
              </a:lnSpc>
              <a:buFontTx/>
              <a:buNone/>
            </a:pPr>
            <a:r>
              <a:rPr lang="en-US" altLang="en-US" sz="1400">
                <a:latin typeface="Courier New" pitchFamily="49" charset="0"/>
              </a:rPr>
              <a:t>  }</a:t>
            </a:r>
          </a:p>
          <a:p>
            <a:pPr>
              <a:lnSpc>
                <a:spcPct val="80000"/>
              </a:lnSpc>
              <a:buFontTx/>
              <a:buNone/>
            </a:pPr>
            <a:r>
              <a:rPr lang="en-US" altLang="en-US" sz="1400">
                <a:latin typeface="Courier New" pitchFamily="49" charset="0"/>
              </a:rPr>
              <a:t>  //overriding</a:t>
            </a:r>
          </a:p>
          <a:p>
            <a:pPr>
              <a:lnSpc>
                <a:spcPct val="80000"/>
              </a:lnSpc>
              <a:buFontTx/>
              <a:buNone/>
            </a:pPr>
            <a:r>
              <a:rPr lang="en-US" altLang="en-US" sz="1400">
                <a:latin typeface="Courier New" pitchFamily="49" charset="0"/>
              </a:rPr>
              <a:t>  void increment(){</a:t>
            </a:r>
          </a:p>
          <a:p>
            <a:pPr>
              <a:lnSpc>
                <a:spcPct val="80000"/>
              </a:lnSpc>
              <a:buFontTx/>
              <a:buNone/>
            </a:pPr>
            <a:r>
              <a:rPr lang="en-US" altLang="en-US" sz="1400">
                <a:latin typeface="Courier New" pitchFamily="49" charset="0"/>
              </a:rPr>
              <a:t>    i++;</a:t>
            </a:r>
          </a:p>
          <a:p>
            <a:pPr>
              <a:lnSpc>
                <a:spcPct val="80000"/>
              </a:lnSpc>
              <a:buFontTx/>
              <a:buNone/>
            </a:pPr>
            <a:r>
              <a:rPr lang="en-US" altLang="en-US" sz="1400">
                <a:latin typeface="Courier New" pitchFamily="49" charset="0"/>
              </a:rPr>
              <a:t>    j++;</a:t>
            </a:r>
          </a:p>
          <a:p>
            <a:pPr>
              <a:lnSpc>
                <a:spcPct val="80000"/>
              </a:lnSpc>
              <a:buFontTx/>
              <a:buNone/>
            </a:pPr>
            <a:r>
              <a:rPr lang="en-US" altLang="en-US" sz="1400">
                <a:latin typeface="Courier New" pitchFamily="49" charset="0"/>
              </a:rPr>
              <a:t>    System.out.println(“Increment  anak: ”+ i +”,” + j);</a:t>
            </a:r>
          </a:p>
          <a:p>
            <a:pPr>
              <a:lnSpc>
                <a:spcPct val="80000"/>
              </a:lnSpc>
              <a:buFontTx/>
              <a:buNone/>
            </a:pPr>
            <a:r>
              <a:rPr lang="en-US" altLang="en-US" sz="1400">
                <a:latin typeface="Courier New" pitchFamily="49" charset="0"/>
              </a:rPr>
              <a:t>  }</a:t>
            </a:r>
          </a:p>
          <a:p>
            <a:pPr>
              <a:lnSpc>
                <a:spcPct val="80000"/>
              </a:lnSpc>
              <a:buFontTx/>
              <a:buNone/>
            </a:pPr>
            <a:r>
              <a:rPr lang="en-US" altLang="en-US" sz="1400">
                <a:latin typeface="Courier New" pitchFamily="49" charset="0"/>
              </a:rPr>
              <a:t>}</a:t>
            </a:r>
          </a:p>
        </p:txBody>
      </p:sp>
      <p:sp>
        <p:nvSpPr>
          <p:cNvPr id="604165" name="Rectangle 5"/>
          <p:cNvSpPr>
            <a:spLocks noChangeArrowheads="1"/>
          </p:cNvSpPr>
          <p:nvPr/>
        </p:nvSpPr>
        <p:spPr bwMode="auto">
          <a:xfrm>
            <a:off x="4876800" y="762000"/>
            <a:ext cx="4038600" cy="4038600"/>
          </a:xfrm>
          <a:prstGeom prst="rect">
            <a:avLst/>
          </a:prstGeom>
          <a:solidFill>
            <a:srgbClr val="FFFFFF"/>
          </a:solidFill>
          <a:ln w="9525" cap="flat">
            <a:solidFill>
              <a:srgbClr val="000000"/>
            </a:solidFill>
            <a:prstDash val="solid"/>
            <a:miter lim="800000"/>
            <a:headEnd/>
            <a:tailEnd/>
          </a:ln>
        </p:spPr>
        <p:txBody>
          <a:bodyPr/>
          <a:lstStyle>
            <a:lvl1pPr marL="342900" indent="-342900">
              <a:spcBef>
                <a:spcPct val="20000"/>
              </a:spcBef>
              <a:buChar char="•"/>
              <a:defRPr sz="2800">
                <a:solidFill>
                  <a:schemeClr val="tx1"/>
                </a:solidFill>
                <a:latin typeface="Arial" charset="0"/>
              </a:defRPr>
            </a:lvl1pPr>
            <a:lvl2pPr marL="742950" indent="-285750">
              <a:spcBef>
                <a:spcPct val="20000"/>
              </a:spcBef>
              <a:buChar char="–"/>
              <a:defRPr sz="2400">
                <a:solidFill>
                  <a:schemeClr val="tx1"/>
                </a:solidFill>
                <a:latin typeface="Arial" charset="0"/>
              </a:defRPr>
            </a:lvl2pPr>
            <a:lvl3pPr marL="1143000" indent="-228600">
              <a:spcBef>
                <a:spcPct val="20000"/>
              </a:spcBef>
              <a:buChar char="•"/>
              <a:defRPr sz="2000">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fontAlgn="base">
              <a:spcBef>
                <a:spcPct val="20000"/>
              </a:spcBef>
              <a:spcAft>
                <a:spcPct val="0"/>
              </a:spcAft>
              <a:buChar char="»"/>
              <a:defRPr>
                <a:solidFill>
                  <a:schemeClr val="tx1"/>
                </a:solidFill>
                <a:latin typeface="Arial" charset="0"/>
              </a:defRPr>
            </a:lvl6pPr>
            <a:lvl7pPr marL="2971800" indent="-228600" fontAlgn="base">
              <a:spcBef>
                <a:spcPct val="20000"/>
              </a:spcBef>
              <a:spcAft>
                <a:spcPct val="0"/>
              </a:spcAft>
              <a:buChar char="»"/>
              <a:defRPr>
                <a:solidFill>
                  <a:schemeClr val="tx1"/>
                </a:solidFill>
                <a:latin typeface="Arial" charset="0"/>
              </a:defRPr>
            </a:lvl7pPr>
            <a:lvl8pPr marL="3429000" indent="-228600" fontAlgn="base">
              <a:spcBef>
                <a:spcPct val="20000"/>
              </a:spcBef>
              <a:spcAft>
                <a:spcPct val="0"/>
              </a:spcAft>
              <a:buChar char="»"/>
              <a:defRPr>
                <a:solidFill>
                  <a:schemeClr val="tx1"/>
                </a:solidFill>
                <a:latin typeface="Arial" charset="0"/>
              </a:defRPr>
            </a:lvl8pPr>
            <a:lvl9pPr marL="3886200" indent="-228600" fontAlgn="base">
              <a:spcBef>
                <a:spcPct val="20000"/>
              </a:spcBef>
              <a:spcAft>
                <a:spcPct val="0"/>
              </a:spcAft>
              <a:buChar char="»"/>
              <a:defRPr>
                <a:solidFill>
                  <a:schemeClr val="tx1"/>
                </a:solidFill>
                <a:latin typeface="Arial" charset="0"/>
              </a:defRPr>
            </a:lvl9pPr>
          </a:lstStyle>
          <a:p>
            <a:pPr>
              <a:lnSpc>
                <a:spcPct val="80000"/>
              </a:lnSpc>
              <a:buFontTx/>
              <a:buNone/>
            </a:pPr>
            <a:r>
              <a:rPr lang="en-US" altLang="en-US" sz="1400">
                <a:latin typeface="Courier New" pitchFamily="49" charset="0"/>
              </a:rPr>
              <a:t>class Anak </a:t>
            </a:r>
            <a:r>
              <a:rPr lang="en-US" altLang="en-US" sz="1400" b="1">
                <a:latin typeface="Courier New" pitchFamily="49" charset="0"/>
              </a:rPr>
              <a:t>extends</a:t>
            </a:r>
            <a:r>
              <a:rPr lang="en-US" altLang="en-US" sz="1400">
                <a:latin typeface="Courier New" pitchFamily="49" charset="0"/>
              </a:rPr>
              <a:t> Bapak{</a:t>
            </a:r>
          </a:p>
          <a:p>
            <a:pPr>
              <a:lnSpc>
                <a:spcPct val="80000"/>
              </a:lnSpc>
              <a:buFontTx/>
              <a:buNone/>
            </a:pPr>
            <a:r>
              <a:rPr lang="en-US" altLang="en-US" sz="1400">
                <a:latin typeface="Courier New" pitchFamily="49" charset="0"/>
              </a:rPr>
              <a:t>  int j;</a:t>
            </a:r>
          </a:p>
          <a:p>
            <a:pPr>
              <a:lnSpc>
                <a:spcPct val="80000"/>
              </a:lnSpc>
              <a:buFontTx/>
              <a:buNone/>
            </a:pPr>
            <a:r>
              <a:rPr lang="en-US" altLang="en-US" sz="1400">
                <a:latin typeface="Courier New" pitchFamily="49" charset="0"/>
              </a:rPr>
              <a:t>  Anak(){</a:t>
            </a:r>
          </a:p>
          <a:p>
            <a:pPr>
              <a:lnSpc>
                <a:spcPct val="80000"/>
              </a:lnSpc>
              <a:buFontTx/>
              <a:buNone/>
            </a:pPr>
            <a:r>
              <a:rPr lang="en-US" altLang="en-US" sz="1400">
                <a:latin typeface="Courier New" pitchFamily="49" charset="0"/>
              </a:rPr>
              <a:t>    System.out.println(“Kons anak”);</a:t>
            </a:r>
          </a:p>
          <a:p>
            <a:pPr>
              <a:lnSpc>
                <a:spcPct val="80000"/>
              </a:lnSpc>
              <a:buFontTx/>
              <a:buNone/>
            </a:pPr>
            <a:r>
              <a:rPr lang="en-US" altLang="en-US" sz="1400">
                <a:latin typeface="Courier New" pitchFamily="49" charset="0"/>
              </a:rPr>
              <a:t>    j = 0;</a:t>
            </a:r>
          </a:p>
          <a:p>
            <a:pPr>
              <a:lnSpc>
                <a:spcPct val="80000"/>
              </a:lnSpc>
              <a:buFontTx/>
              <a:buNone/>
            </a:pPr>
            <a:r>
              <a:rPr lang="en-US" altLang="en-US" sz="1400">
                <a:latin typeface="Courier New" pitchFamily="49" charset="0"/>
              </a:rPr>
              <a:t>  }	</a:t>
            </a:r>
          </a:p>
          <a:p>
            <a:pPr>
              <a:lnSpc>
                <a:spcPct val="80000"/>
              </a:lnSpc>
              <a:buFontTx/>
              <a:buNone/>
            </a:pPr>
            <a:r>
              <a:rPr lang="en-US" altLang="en-US" sz="1400">
                <a:latin typeface="Courier New" pitchFamily="49" charset="0"/>
              </a:rPr>
              <a:t>  Anak(int x){</a:t>
            </a:r>
          </a:p>
          <a:p>
            <a:pPr>
              <a:lnSpc>
                <a:spcPct val="80000"/>
              </a:lnSpc>
              <a:buFontTx/>
              <a:buNone/>
            </a:pPr>
            <a:r>
              <a:rPr lang="en-US" altLang="en-US" sz="1400">
                <a:latin typeface="Courier New" pitchFamily="49" charset="0"/>
              </a:rPr>
              <a:t>    System.out.println(“Kons anak dgn parameter”);</a:t>
            </a:r>
          </a:p>
          <a:p>
            <a:pPr>
              <a:lnSpc>
                <a:spcPct val="80000"/>
              </a:lnSpc>
              <a:buFontTx/>
              <a:buNone/>
            </a:pPr>
            <a:r>
              <a:rPr lang="en-US" altLang="en-US" sz="1400">
                <a:latin typeface="Courier New" pitchFamily="49" charset="0"/>
              </a:rPr>
              <a:t>    j = x;</a:t>
            </a:r>
          </a:p>
          <a:p>
            <a:pPr>
              <a:lnSpc>
                <a:spcPct val="80000"/>
              </a:lnSpc>
              <a:buFontTx/>
              <a:buNone/>
            </a:pPr>
            <a:r>
              <a:rPr lang="en-US" altLang="en-US" sz="1400">
                <a:latin typeface="Courier New" pitchFamily="49" charset="0"/>
              </a:rPr>
              <a:t>  }</a:t>
            </a:r>
          </a:p>
          <a:p>
            <a:pPr>
              <a:lnSpc>
                <a:spcPct val="80000"/>
              </a:lnSpc>
              <a:buFontTx/>
              <a:buNone/>
            </a:pPr>
            <a:r>
              <a:rPr lang="en-US" altLang="en-US" sz="1400">
                <a:latin typeface="Courier New" pitchFamily="49" charset="0"/>
              </a:rPr>
              <a:t>  //overriding</a:t>
            </a:r>
          </a:p>
          <a:p>
            <a:pPr>
              <a:lnSpc>
                <a:spcPct val="80000"/>
              </a:lnSpc>
              <a:buFontTx/>
              <a:buNone/>
            </a:pPr>
            <a:r>
              <a:rPr lang="en-US" altLang="en-US" sz="1400">
                <a:latin typeface="Courier New" pitchFamily="49" charset="0"/>
              </a:rPr>
              <a:t>  void increment(){</a:t>
            </a:r>
          </a:p>
          <a:p>
            <a:pPr>
              <a:lnSpc>
                <a:spcPct val="80000"/>
              </a:lnSpc>
              <a:buFontTx/>
              <a:buNone/>
            </a:pPr>
            <a:r>
              <a:rPr lang="en-US" altLang="en-US" sz="1400">
                <a:latin typeface="Courier New" pitchFamily="49" charset="0"/>
              </a:rPr>
              <a:t>    </a:t>
            </a:r>
            <a:r>
              <a:rPr lang="en-US" altLang="en-US" sz="1400" b="1">
                <a:latin typeface="Courier New" pitchFamily="49" charset="0"/>
              </a:rPr>
              <a:t>super.increment();</a:t>
            </a:r>
          </a:p>
          <a:p>
            <a:pPr>
              <a:lnSpc>
                <a:spcPct val="80000"/>
              </a:lnSpc>
              <a:buFontTx/>
              <a:buNone/>
            </a:pPr>
            <a:r>
              <a:rPr lang="en-US" altLang="en-US" sz="1400">
                <a:latin typeface="Courier New" pitchFamily="49" charset="0"/>
              </a:rPr>
              <a:t>    j++;</a:t>
            </a:r>
          </a:p>
          <a:p>
            <a:pPr>
              <a:lnSpc>
                <a:spcPct val="80000"/>
              </a:lnSpc>
              <a:buFontTx/>
              <a:buNone/>
            </a:pPr>
            <a:r>
              <a:rPr lang="en-US" altLang="en-US" sz="1400">
                <a:latin typeface="Courier New" pitchFamily="49" charset="0"/>
              </a:rPr>
              <a:t>    System.out.println(“Increment  anak: ”+ i +”,” + j);</a:t>
            </a:r>
          </a:p>
          <a:p>
            <a:pPr>
              <a:lnSpc>
                <a:spcPct val="80000"/>
              </a:lnSpc>
              <a:buFontTx/>
              <a:buNone/>
            </a:pPr>
            <a:r>
              <a:rPr lang="en-US" altLang="en-US" sz="1400">
                <a:latin typeface="Courier New" pitchFamily="49" charset="0"/>
              </a:rPr>
              <a:t>  }</a:t>
            </a:r>
          </a:p>
          <a:p>
            <a:pPr>
              <a:lnSpc>
                <a:spcPct val="80000"/>
              </a:lnSpc>
              <a:buFontTx/>
              <a:buNone/>
            </a:pPr>
            <a:r>
              <a:rPr lang="en-US" altLang="en-US" sz="1400">
                <a:latin typeface="Courier New" pitchFamily="49" charset="0"/>
              </a:rPr>
              <a:t>}</a:t>
            </a:r>
          </a:p>
        </p:txBody>
      </p:sp>
      <p:sp>
        <p:nvSpPr>
          <p:cNvPr id="604166" name="Text Box 6"/>
          <p:cNvSpPr txBox="1">
            <a:spLocks noChangeArrowheads="1"/>
          </p:cNvSpPr>
          <p:nvPr/>
        </p:nvSpPr>
        <p:spPr bwMode="auto">
          <a:xfrm>
            <a:off x="822325" y="4989513"/>
            <a:ext cx="2374900" cy="146526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Anak a = new Anak();</a:t>
            </a:r>
          </a:p>
          <a:p>
            <a:r>
              <a:rPr lang="en-US" altLang="en-US"/>
              <a:t>a.increment();</a:t>
            </a:r>
          </a:p>
          <a:p>
            <a:endParaRPr lang="en-US" altLang="en-US"/>
          </a:p>
          <a:p>
            <a:r>
              <a:rPr lang="en-US" altLang="en-US"/>
              <a:t>Result:</a:t>
            </a:r>
          </a:p>
          <a:p>
            <a:r>
              <a:rPr lang="en-US" altLang="en-US"/>
              <a:t>Increment Anak: 1, 1.</a:t>
            </a:r>
          </a:p>
        </p:txBody>
      </p:sp>
      <p:sp>
        <p:nvSpPr>
          <p:cNvPr id="604167" name="Text Box 7"/>
          <p:cNvSpPr txBox="1">
            <a:spLocks noChangeArrowheads="1"/>
          </p:cNvSpPr>
          <p:nvPr/>
        </p:nvSpPr>
        <p:spPr bwMode="auto">
          <a:xfrm>
            <a:off x="5105400" y="5029200"/>
            <a:ext cx="3505200" cy="17399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Anak a = new Anak();</a:t>
            </a:r>
          </a:p>
          <a:p>
            <a:r>
              <a:rPr lang="en-US" altLang="en-US"/>
              <a:t>a.increment();</a:t>
            </a:r>
          </a:p>
          <a:p>
            <a:endParaRPr lang="en-US" altLang="en-US"/>
          </a:p>
          <a:p>
            <a:r>
              <a:rPr lang="en-US" altLang="en-US"/>
              <a:t>Result:</a:t>
            </a:r>
          </a:p>
          <a:p>
            <a:r>
              <a:rPr lang="en-US" altLang="en-US"/>
              <a:t>Increment Bapak: 1</a:t>
            </a:r>
          </a:p>
          <a:p>
            <a:r>
              <a:rPr lang="en-US" altLang="en-US"/>
              <a:t>Increment Anak: 1,1</a:t>
            </a:r>
          </a:p>
        </p:txBody>
      </p:sp>
    </p:spTree>
    <p:extLst>
      <p:ext uri="{BB962C8B-B14F-4D97-AF65-F5344CB8AC3E}">
        <p14:creationId xmlns:p14="http://schemas.microsoft.com/office/powerpoint/2010/main" val="21675373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smtClean="0">
                <a:latin typeface="Courier New" pitchFamily="49" charset="0"/>
                <a:cs typeface="Courier New" pitchFamily="49" charset="0"/>
              </a:rPr>
              <a:t>this</a:t>
            </a:r>
            <a:r>
              <a:rPr lang="en-US" dirty="0" smtClean="0"/>
              <a:t> keyword [1]</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Inside an object, the </a:t>
            </a:r>
            <a:r>
              <a:rPr lang="en-US" b="1" dirty="0" smtClean="0">
                <a:solidFill>
                  <a:srgbClr val="FF0000"/>
                </a:solidFill>
                <a:latin typeface="Courier" pitchFamily="49" charset="0"/>
              </a:rPr>
              <a:t>this</a:t>
            </a:r>
            <a:r>
              <a:rPr lang="en-US" dirty="0" smtClean="0">
                <a:solidFill>
                  <a:srgbClr val="FF0000"/>
                </a:solidFill>
              </a:rPr>
              <a:t> </a:t>
            </a:r>
            <a:r>
              <a:rPr lang="en-US" dirty="0" smtClean="0"/>
              <a:t>keyword is referring to the object itself. Used to point something internal when similar identification exists.</a:t>
            </a:r>
          </a:p>
        </p:txBody>
      </p:sp>
      <p:sp>
        <p:nvSpPr>
          <p:cNvPr id="4" name="Footer Placeholder 3"/>
          <p:cNvSpPr>
            <a:spLocks noGrp="1"/>
          </p:cNvSpPr>
          <p:nvPr>
            <p:ph type="ftr" sz="quarter" idx="11"/>
          </p:nvPr>
        </p:nvSpPr>
        <p:spPr/>
        <p:txBody>
          <a:bodyPr/>
          <a:lstStyle/>
          <a:p>
            <a:r>
              <a:rPr lang="en-US" smtClean="0"/>
              <a:t>OOP - 2014 - MSS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21</a:t>
            </a:fld>
            <a:endParaRPr lang="en-US"/>
          </a:p>
        </p:txBody>
      </p:sp>
    </p:spTree>
    <p:extLst>
      <p:ext uri="{BB962C8B-B14F-4D97-AF65-F5344CB8AC3E}">
        <p14:creationId xmlns:p14="http://schemas.microsoft.com/office/powerpoint/2010/main" val="36581952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smtClean="0">
                <a:latin typeface="Courier New" pitchFamily="49" charset="0"/>
                <a:cs typeface="Courier New" pitchFamily="49" charset="0"/>
              </a:rPr>
              <a:t>this</a:t>
            </a:r>
            <a:r>
              <a:rPr lang="en-US" dirty="0" smtClean="0"/>
              <a:t> keyword [2]</a:t>
            </a:r>
            <a:endParaRPr lang="en-US" dirty="0"/>
          </a:p>
        </p:txBody>
      </p:sp>
      <p:sp>
        <p:nvSpPr>
          <p:cNvPr id="3" name="Content Placeholder 2"/>
          <p:cNvSpPr>
            <a:spLocks noGrp="1"/>
          </p:cNvSpPr>
          <p:nvPr>
            <p:ph idx="1"/>
          </p:nvPr>
        </p:nvSpPr>
        <p:spPr/>
        <p:txBody>
          <a:bodyPr>
            <a:normAutofit/>
          </a:bodyPr>
          <a:lstStyle/>
          <a:p>
            <a:pPr marL="0" indent="0">
              <a:buNone/>
            </a:pPr>
            <a:endParaRPr lang="en-US" dirty="0"/>
          </a:p>
        </p:txBody>
      </p:sp>
      <p:sp>
        <p:nvSpPr>
          <p:cNvPr id="4" name="Footer Placeholder 3"/>
          <p:cNvSpPr>
            <a:spLocks noGrp="1"/>
          </p:cNvSpPr>
          <p:nvPr>
            <p:ph type="ftr" sz="quarter" idx="11"/>
          </p:nvPr>
        </p:nvSpPr>
        <p:spPr/>
        <p:txBody>
          <a:bodyPr/>
          <a:lstStyle/>
          <a:p>
            <a:r>
              <a:rPr lang="en-US" smtClean="0"/>
              <a:t>OOP - 2014 - MSS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22</a:t>
            </a:fld>
            <a:endParaRPr lang="en-US"/>
          </a:p>
        </p:txBody>
      </p:sp>
      <p:pic>
        <p:nvPicPr>
          <p:cNvPr id="1027" name="Picture 3"/>
          <p:cNvPicPr>
            <a:picLocks noChangeAspect="1" noChangeArrowheads="1"/>
          </p:cNvPicPr>
          <p:nvPr/>
        </p:nvPicPr>
        <p:blipFill>
          <a:blip r:embed="rId2"/>
          <a:srcRect/>
          <a:stretch>
            <a:fillRect/>
          </a:stretch>
        </p:blipFill>
        <p:spPr bwMode="auto">
          <a:xfrm>
            <a:off x="457200" y="1371600"/>
            <a:ext cx="8198139" cy="4572000"/>
          </a:xfrm>
          <a:prstGeom prst="rect">
            <a:avLst/>
          </a:prstGeom>
          <a:noFill/>
          <a:ln w="9525">
            <a:noFill/>
            <a:miter lim="800000"/>
            <a:headEnd/>
            <a:tailEnd/>
          </a:ln>
          <a:effectLst/>
        </p:spPr>
      </p:pic>
    </p:spTree>
    <p:extLst>
      <p:ext uri="{BB962C8B-B14F-4D97-AF65-F5344CB8AC3E}">
        <p14:creationId xmlns:p14="http://schemas.microsoft.com/office/powerpoint/2010/main" val="2432870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Polymorphism [1]</a:t>
            </a:r>
            <a:endParaRPr lang="en-US" dirty="0"/>
          </a:p>
        </p:txBody>
      </p:sp>
      <p:sp>
        <p:nvSpPr>
          <p:cNvPr id="3" name="Content Placeholder 2"/>
          <p:cNvSpPr>
            <a:spLocks noGrp="1"/>
          </p:cNvSpPr>
          <p:nvPr>
            <p:ph idx="1"/>
          </p:nvPr>
        </p:nvSpPr>
        <p:spPr/>
        <p:txBody>
          <a:bodyPr>
            <a:normAutofit fontScale="92500"/>
          </a:bodyPr>
          <a:lstStyle/>
          <a:p>
            <a:r>
              <a:rPr lang="en-US" dirty="0" smtClean="0"/>
              <a:t>When inheritance takes place, not only the inherited class (</a:t>
            </a:r>
            <a:r>
              <a:rPr lang="en-US" b="1" dirty="0" smtClean="0"/>
              <a:t>subclass</a:t>
            </a:r>
            <a:r>
              <a:rPr lang="en-US" dirty="0" smtClean="0"/>
              <a:t>) may define its own new methods but it also may redefine (rewrite) it’s ancestor’s ( this is called as </a:t>
            </a:r>
            <a:r>
              <a:rPr lang="en-US" b="1" dirty="0" smtClean="0"/>
              <a:t>overriding</a:t>
            </a:r>
            <a:r>
              <a:rPr lang="en-US" dirty="0" smtClean="0"/>
              <a:t>).</a:t>
            </a:r>
          </a:p>
          <a:p>
            <a:r>
              <a:rPr lang="en-US" dirty="0" smtClean="0"/>
              <a:t>Doing this, the child’s </a:t>
            </a:r>
            <a:r>
              <a:rPr lang="en-US" dirty="0" err="1" smtClean="0"/>
              <a:t>overriden</a:t>
            </a:r>
            <a:r>
              <a:rPr lang="en-US" dirty="0" smtClean="0"/>
              <a:t> method will behave differently from parent’s.</a:t>
            </a:r>
          </a:p>
          <a:p>
            <a:r>
              <a:rPr lang="en-US" dirty="0" smtClean="0"/>
              <a:t>In the ‘</a:t>
            </a:r>
            <a:r>
              <a:rPr lang="en-US" b="1" i="1" dirty="0" smtClean="0"/>
              <a:t>the book</a:t>
            </a:r>
            <a:r>
              <a:rPr lang="en-US" dirty="0" smtClean="0"/>
              <a:t>’ case, the behavior to go to the next page would be different in paperback and electronic books. Thus, overriding is necessary.</a:t>
            </a:r>
          </a:p>
        </p:txBody>
      </p:sp>
      <p:sp>
        <p:nvSpPr>
          <p:cNvPr id="4" name="Footer Placeholder 3"/>
          <p:cNvSpPr>
            <a:spLocks noGrp="1"/>
          </p:cNvSpPr>
          <p:nvPr>
            <p:ph type="ftr" sz="quarter" idx="11"/>
          </p:nvPr>
        </p:nvSpPr>
        <p:spPr/>
        <p:txBody>
          <a:bodyPr/>
          <a:lstStyle/>
          <a:p>
            <a:r>
              <a:rPr lang="en-US" smtClean="0"/>
              <a:t>OOP - 2014 - MSS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23</a:t>
            </a:fld>
            <a:endParaRPr lang="en-US"/>
          </a:p>
        </p:txBody>
      </p:sp>
    </p:spTree>
    <p:extLst>
      <p:ext uri="{BB962C8B-B14F-4D97-AF65-F5344CB8AC3E}">
        <p14:creationId xmlns:p14="http://schemas.microsoft.com/office/powerpoint/2010/main" val="26957456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Polymorphism [2]</a:t>
            </a:r>
            <a:endParaRPr lang="en-US" dirty="0"/>
          </a:p>
        </p:txBody>
      </p:sp>
      <p:sp>
        <p:nvSpPr>
          <p:cNvPr id="3" name="Content Placeholder 2"/>
          <p:cNvSpPr>
            <a:spLocks noGrp="1"/>
          </p:cNvSpPr>
          <p:nvPr>
            <p:ph idx="1"/>
          </p:nvPr>
        </p:nvSpPr>
        <p:spPr/>
        <p:txBody>
          <a:bodyPr>
            <a:normAutofit/>
          </a:bodyPr>
          <a:lstStyle/>
          <a:p>
            <a:r>
              <a:rPr lang="en-US" dirty="0" smtClean="0"/>
              <a:t>Inheritance is not the only one where overriding may take place, there is also another situation, implementing Interfaces.</a:t>
            </a:r>
          </a:p>
          <a:p>
            <a:r>
              <a:rPr lang="en-US" dirty="0" smtClean="0"/>
              <a:t>Interfaces is a kind of contract with some method specifications in it. </a:t>
            </a:r>
          </a:p>
        </p:txBody>
      </p:sp>
      <p:sp>
        <p:nvSpPr>
          <p:cNvPr id="4" name="Footer Placeholder 3"/>
          <p:cNvSpPr>
            <a:spLocks noGrp="1"/>
          </p:cNvSpPr>
          <p:nvPr>
            <p:ph type="ftr" sz="quarter" idx="11"/>
          </p:nvPr>
        </p:nvSpPr>
        <p:spPr/>
        <p:txBody>
          <a:bodyPr/>
          <a:lstStyle/>
          <a:p>
            <a:r>
              <a:rPr lang="en-US" smtClean="0"/>
              <a:t>OOP - 2014 - MSS</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24</a:t>
            </a:fld>
            <a:endParaRPr lang="en-US"/>
          </a:p>
        </p:txBody>
      </p:sp>
    </p:spTree>
    <p:extLst>
      <p:ext uri="{BB962C8B-B14F-4D97-AF65-F5344CB8AC3E}">
        <p14:creationId xmlns:p14="http://schemas.microsoft.com/office/powerpoint/2010/main" val="3182801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Polymorphism </a:t>
            </a:r>
            <a:r>
              <a:rPr lang="en-US" dirty="0" smtClean="0"/>
              <a:t>[3]</a:t>
            </a:r>
            <a:endParaRPr lang="en-US" dirty="0"/>
          </a:p>
        </p:txBody>
      </p:sp>
      <p:sp>
        <p:nvSpPr>
          <p:cNvPr id="3" name="Content Placeholder 2"/>
          <p:cNvSpPr>
            <a:spLocks noGrp="1"/>
          </p:cNvSpPr>
          <p:nvPr>
            <p:ph idx="1"/>
          </p:nvPr>
        </p:nvSpPr>
        <p:spPr/>
        <p:txBody>
          <a:bodyPr>
            <a:normAutofit fontScale="92500" lnSpcReduction="20000"/>
          </a:bodyPr>
          <a:lstStyle/>
          <a:p>
            <a:r>
              <a:rPr lang="en-US" dirty="0"/>
              <a:t>Polymorphism is the ability of an object to take on many forms. The most common use of polymorphism in OOP occurs when a parent class reference is used to refer to a child class object.</a:t>
            </a:r>
          </a:p>
          <a:p>
            <a:r>
              <a:rPr lang="en-US" dirty="0" smtClean="0"/>
              <a:t>The </a:t>
            </a:r>
            <a:r>
              <a:rPr lang="en-US" dirty="0"/>
              <a:t>reference variable can be reassigned to other objects provided that it is not declared final. The type of the reference variable would determine the methods that it can invoke on the object.</a:t>
            </a:r>
          </a:p>
          <a:p>
            <a:r>
              <a:rPr lang="en-US" dirty="0"/>
              <a:t>A reference variable can refer to any object of its declared type or any subtype of its declared type. A reference variable can be declared as a class or interface type.</a:t>
            </a:r>
          </a:p>
          <a:p>
            <a:endParaRPr lang="en-US" dirty="0"/>
          </a:p>
        </p:txBody>
      </p:sp>
      <p:sp>
        <p:nvSpPr>
          <p:cNvPr id="4" name="Footer Placeholder 3"/>
          <p:cNvSpPr>
            <a:spLocks noGrp="1"/>
          </p:cNvSpPr>
          <p:nvPr>
            <p:ph type="ftr" sz="quarter" idx="11"/>
          </p:nvPr>
        </p:nvSpPr>
        <p:spPr/>
        <p:txBody>
          <a:bodyPr/>
          <a:lstStyle/>
          <a:p>
            <a:r>
              <a:rPr lang="en-US" smtClean="0"/>
              <a:t>OOP - 2015 - RDT</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25</a:t>
            </a:fld>
            <a:endParaRPr lang="en-US"/>
          </a:p>
        </p:txBody>
      </p:sp>
    </p:spTree>
    <p:extLst>
      <p:ext uri="{BB962C8B-B14F-4D97-AF65-F5344CB8AC3E}">
        <p14:creationId xmlns:p14="http://schemas.microsoft.com/office/powerpoint/2010/main" val="2834458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5943600"/>
            <a:ext cx="8229600" cy="182563"/>
          </a:xfrm>
        </p:spPr>
        <p:txBody>
          <a:bodyPr>
            <a:normAutofit fontScale="25000" lnSpcReduction="20000"/>
          </a:bodyPr>
          <a:lstStyle/>
          <a:p>
            <a:pPr marL="0" indent="0">
              <a:buNone/>
            </a:pPr>
            <a:r>
              <a:rPr lang="en-US" dirty="0"/>
              <a:t>Ref.: https://www.tutorialspoint.com/java/java_polymorphism.htm</a:t>
            </a:r>
          </a:p>
        </p:txBody>
      </p:sp>
      <p:sp>
        <p:nvSpPr>
          <p:cNvPr id="4" name="Footer Placeholder 3"/>
          <p:cNvSpPr>
            <a:spLocks noGrp="1"/>
          </p:cNvSpPr>
          <p:nvPr>
            <p:ph type="ftr" sz="quarter" idx="11"/>
          </p:nvPr>
        </p:nvSpPr>
        <p:spPr/>
        <p:txBody>
          <a:bodyPr/>
          <a:lstStyle/>
          <a:p>
            <a:r>
              <a:rPr lang="en-US" smtClean="0"/>
              <a:t>OOP - 2015 - RDT</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26</a:t>
            </a:fld>
            <a:endParaRPr lang="en-US"/>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533400"/>
            <a:ext cx="6162675" cy="5033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382688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UML</a:t>
            </a:r>
            <a:endParaRPr lang="en-US" dirty="0"/>
          </a:p>
        </p:txBody>
      </p:sp>
      <p:sp>
        <p:nvSpPr>
          <p:cNvPr id="3" name="Content Placeholder 2"/>
          <p:cNvSpPr>
            <a:spLocks noGrp="1"/>
          </p:cNvSpPr>
          <p:nvPr>
            <p:ph idx="1"/>
          </p:nvPr>
        </p:nvSpPr>
        <p:spPr/>
        <p:txBody>
          <a:bodyPr>
            <a:normAutofit fontScale="92500" lnSpcReduction="10000"/>
          </a:bodyPr>
          <a:lstStyle/>
          <a:p>
            <a:r>
              <a:rPr lang="en-US" dirty="0"/>
              <a:t>The Unified Modeling Language (UML) is a general-purpose, developmental, modeling language in the field of software engineering, that is intended to provide a standard way to visualize the design of a system.</a:t>
            </a:r>
          </a:p>
          <a:p>
            <a:r>
              <a:rPr lang="en-US" dirty="0" smtClean="0"/>
              <a:t>UML </a:t>
            </a:r>
            <a:r>
              <a:rPr lang="en-US" dirty="0"/>
              <a:t>was originally motivated by the desire to standardize the disparate notational systems and approaches to software design developed by Grady </a:t>
            </a:r>
            <a:r>
              <a:rPr lang="en-US" dirty="0" err="1"/>
              <a:t>Booch</a:t>
            </a:r>
            <a:r>
              <a:rPr lang="en-US" dirty="0"/>
              <a:t>, Ivar Jacobson and James Rumbaugh at Rational Software in 1994–95, with further development led by them through 1996.</a:t>
            </a:r>
          </a:p>
        </p:txBody>
      </p:sp>
      <p:sp>
        <p:nvSpPr>
          <p:cNvPr id="4" name="Footer Placeholder 3"/>
          <p:cNvSpPr>
            <a:spLocks noGrp="1"/>
          </p:cNvSpPr>
          <p:nvPr>
            <p:ph type="ftr" sz="quarter" idx="11"/>
          </p:nvPr>
        </p:nvSpPr>
        <p:spPr/>
        <p:txBody>
          <a:bodyPr/>
          <a:lstStyle/>
          <a:p>
            <a:r>
              <a:rPr lang="en-US" dirty="0" smtClean="0"/>
              <a:t>OOP - 2015 - RDT</a:t>
            </a:r>
            <a:endParaRPr lang="en-US" dirty="0"/>
          </a:p>
        </p:txBody>
      </p:sp>
      <p:sp>
        <p:nvSpPr>
          <p:cNvPr id="5" name="Slide Number Placeholder 4"/>
          <p:cNvSpPr>
            <a:spLocks noGrp="1"/>
          </p:cNvSpPr>
          <p:nvPr>
            <p:ph type="sldNum" sz="quarter" idx="12"/>
          </p:nvPr>
        </p:nvSpPr>
        <p:spPr/>
        <p:txBody>
          <a:bodyPr/>
          <a:lstStyle/>
          <a:p>
            <a:fld id="{FEBFCDD1-2A6C-4CE6-8C5E-93CB05E3FD4A}" type="slidenum">
              <a:rPr lang="en-US" smtClean="0"/>
              <a:pPr/>
              <a:t>27</a:t>
            </a:fld>
            <a:endParaRPr lang="en-US"/>
          </a:p>
        </p:txBody>
      </p:sp>
      <p:sp>
        <p:nvSpPr>
          <p:cNvPr id="6" name="TextBox 5"/>
          <p:cNvSpPr txBox="1"/>
          <p:nvPr/>
        </p:nvSpPr>
        <p:spPr>
          <a:xfrm>
            <a:off x="584200" y="5867400"/>
            <a:ext cx="4019049" cy="261610"/>
          </a:xfrm>
          <a:prstGeom prst="rect">
            <a:avLst/>
          </a:prstGeom>
          <a:noFill/>
        </p:spPr>
        <p:txBody>
          <a:bodyPr wrap="none" rtlCol="0">
            <a:spAutoFit/>
          </a:bodyPr>
          <a:lstStyle/>
          <a:p>
            <a:r>
              <a:rPr lang="en-US" sz="1100" dirty="0"/>
              <a:t>Source: https://en.wikipedia.org/wiki/Unified_Modeling_Language</a:t>
            </a:r>
          </a:p>
        </p:txBody>
      </p:sp>
    </p:spTree>
    <p:extLst>
      <p:ext uri="{BB962C8B-B14F-4D97-AF65-F5344CB8AC3E}">
        <p14:creationId xmlns:p14="http://schemas.microsoft.com/office/powerpoint/2010/main" val="13833897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UML Diagrams</a:t>
            </a:r>
            <a:endParaRPr lang="en-US" dirty="0"/>
          </a:p>
        </p:txBody>
      </p:sp>
      <p:sp>
        <p:nvSpPr>
          <p:cNvPr id="3" name="Content Placeholder 2"/>
          <p:cNvSpPr>
            <a:spLocks noGrp="1"/>
          </p:cNvSpPr>
          <p:nvPr>
            <p:ph idx="1"/>
          </p:nvPr>
        </p:nvSpPr>
        <p:spPr/>
        <p:txBody>
          <a:bodyPr>
            <a:normAutofit fontScale="92500" lnSpcReduction="20000"/>
          </a:bodyPr>
          <a:lstStyle/>
          <a:p>
            <a:r>
              <a:rPr lang="en-US" dirty="0"/>
              <a:t>UML specification defines two major kinds of UML diagram: structure diagrams and behavior diagrams.</a:t>
            </a:r>
          </a:p>
          <a:p>
            <a:pPr lvl="1"/>
            <a:r>
              <a:rPr lang="en-US" dirty="0"/>
              <a:t>Structure diagrams show the static structure of the system and its parts on different abstraction and implementation levels and how they are related to each other. The elements in a structure diagram represent the meaningful concepts of a system, and may include abstract, real world and implementation concepts.</a:t>
            </a:r>
          </a:p>
          <a:p>
            <a:pPr lvl="1"/>
            <a:r>
              <a:rPr lang="en-US" dirty="0"/>
              <a:t>Behavior diagrams show the dynamic behavior of the objects in a system, which can be described as a series of changes to the system over time</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OOP - 2015 - RDT</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28</a:t>
            </a:fld>
            <a:endParaRPr lang="en-US"/>
          </a:p>
        </p:txBody>
      </p:sp>
    </p:spTree>
    <p:extLst>
      <p:ext uri="{BB962C8B-B14F-4D97-AF65-F5344CB8AC3E}">
        <p14:creationId xmlns:p14="http://schemas.microsoft.com/office/powerpoint/2010/main" val="33006548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Taxonomy UML</a:t>
            </a:r>
            <a:endParaRPr lang="en-US" dirty="0"/>
          </a:p>
        </p:txBody>
      </p:sp>
      <p:sp>
        <p:nvSpPr>
          <p:cNvPr id="3" name="Content Placeholder 2"/>
          <p:cNvSpPr>
            <a:spLocks noGrp="1"/>
          </p:cNvSpPr>
          <p:nvPr>
            <p:ph idx="1"/>
          </p:nvPr>
        </p:nvSpPr>
        <p:spPr>
          <a:xfrm>
            <a:off x="6096000" y="1143000"/>
            <a:ext cx="2590800" cy="4983163"/>
          </a:xfrm>
        </p:spPr>
        <p:txBody>
          <a:bodyPr>
            <a:normAutofit lnSpcReduction="10000"/>
          </a:bodyPr>
          <a:lstStyle/>
          <a:p>
            <a:r>
              <a:rPr lang="en-US" dirty="0"/>
              <a:t>UML 2.5 Diagrams Overview.</a:t>
            </a:r>
          </a:p>
          <a:p>
            <a:r>
              <a:rPr lang="en-US" dirty="0"/>
              <a:t>Note, items in blue are not part of official taxonomy of UML 2.5 diagrams</a:t>
            </a:r>
          </a:p>
        </p:txBody>
      </p:sp>
      <p:sp>
        <p:nvSpPr>
          <p:cNvPr id="4" name="Footer Placeholder 3"/>
          <p:cNvSpPr>
            <a:spLocks noGrp="1"/>
          </p:cNvSpPr>
          <p:nvPr>
            <p:ph type="ftr" sz="quarter" idx="11"/>
          </p:nvPr>
        </p:nvSpPr>
        <p:spPr/>
        <p:txBody>
          <a:bodyPr/>
          <a:lstStyle/>
          <a:p>
            <a:r>
              <a:rPr lang="en-US" smtClean="0"/>
              <a:t>OOP - 2015 - RDT</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29</a:t>
            </a:fld>
            <a:endParaRPr lang="en-US"/>
          </a:p>
        </p:txBody>
      </p:sp>
      <p:pic>
        <p:nvPicPr>
          <p:cNvPr id="1026" name="Picture 2" descr="UML 2.5 Diagrams Taxonom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132" y="990600"/>
            <a:ext cx="5630868" cy="56388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676400" y="6611779"/>
            <a:ext cx="3390672" cy="246221"/>
          </a:xfrm>
          <a:prstGeom prst="rect">
            <a:avLst/>
          </a:prstGeom>
          <a:noFill/>
        </p:spPr>
        <p:txBody>
          <a:bodyPr wrap="none" rtlCol="0">
            <a:spAutoFit/>
          </a:bodyPr>
          <a:lstStyle/>
          <a:p>
            <a:r>
              <a:rPr lang="en-US" sz="1000" dirty="0"/>
              <a:t>Source: http://www.uml-diagrams.org/uml-25-diagrams.html</a:t>
            </a:r>
          </a:p>
        </p:txBody>
      </p:sp>
      <p:sp>
        <p:nvSpPr>
          <p:cNvPr id="7" name="Oval 6"/>
          <p:cNvSpPr/>
          <p:nvPr/>
        </p:nvSpPr>
        <p:spPr>
          <a:xfrm>
            <a:off x="914400" y="1828800"/>
            <a:ext cx="16002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66972" y="4648200"/>
            <a:ext cx="16002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001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Menu</a:t>
            </a:r>
            <a:endParaRPr lang="en-US" dirty="0"/>
          </a:p>
        </p:txBody>
      </p:sp>
      <p:sp>
        <p:nvSpPr>
          <p:cNvPr id="3" name="Content Placeholder 2"/>
          <p:cNvSpPr>
            <a:spLocks noGrp="1"/>
          </p:cNvSpPr>
          <p:nvPr>
            <p:ph idx="1"/>
          </p:nvPr>
        </p:nvSpPr>
        <p:spPr/>
        <p:txBody>
          <a:bodyPr/>
          <a:lstStyle/>
          <a:p>
            <a:r>
              <a:rPr lang="en-US" dirty="0" smtClean="0"/>
              <a:t>Class relationships.</a:t>
            </a:r>
          </a:p>
          <a:p>
            <a:pPr lvl="1"/>
            <a:r>
              <a:rPr lang="en-US" dirty="0" smtClean="0"/>
              <a:t>Composition</a:t>
            </a:r>
          </a:p>
          <a:p>
            <a:pPr lvl="1"/>
            <a:r>
              <a:rPr lang="en-US" dirty="0" smtClean="0"/>
              <a:t>Inheritance.</a:t>
            </a:r>
          </a:p>
          <a:p>
            <a:r>
              <a:rPr lang="en-US" dirty="0"/>
              <a:t>Polymorphism</a:t>
            </a:r>
          </a:p>
          <a:p>
            <a:pPr lvl="1"/>
            <a:r>
              <a:rPr lang="en-US" dirty="0"/>
              <a:t>Overloading</a:t>
            </a:r>
          </a:p>
          <a:p>
            <a:pPr lvl="1"/>
            <a:r>
              <a:rPr lang="en-US" dirty="0" smtClean="0"/>
              <a:t>Overriding</a:t>
            </a:r>
          </a:p>
        </p:txBody>
      </p:sp>
      <p:sp>
        <p:nvSpPr>
          <p:cNvPr id="5" name="Footer Placeholder 4"/>
          <p:cNvSpPr>
            <a:spLocks noGrp="1"/>
          </p:cNvSpPr>
          <p:nvPr>
            <p:ph type="ftr" sz="quarter" idx="11"/>
          </p:nvPr>
        </p:nvSpPr>
        <p:spPr/>
        <p:txBody>
          <a:bodyPr/>
          <a:lstStyle/>
          <a:p>
            <a:r>
              <a:rPr lang="en-US" smtClean="0"/>
              <a:t>OOP - 2014 - MSS</a:t>
            </a:r>
            <a:endParaRPr lang="en-US"/>
          </a:p>
        </p:txBody>
      </p:sp>
      <p:sp>
        <p:nvSpPr>
          <p:cNvPr id="6" name="Slide Number Placeholder 5"/>
          <p:cNvSpPr>
            <a:spLocks noGrp="1"/>
          </p:cNvSpPr>
          <p:nvPr>
            <p:ph type="sldNum" sz="quarter" idx="12"/>
          </p:nvPr>
        </p:nvSpPr>
        <p:spPr/>
        <p:txBody>
          <a:bodyPr/>
          <a:lstStyle/>
          <a:p>
            <a:fld id="{FEBFCDD1-2A6C-4CE6-8C5E-93CB05E3FD4A}" type="slidenum">
              <a:rPr lang="en-US" smtClean="0"/>
              <a:pPr/>
              <a:t>3</a:t>
            </a:fld>
            <a:endParaRPr lang="en-US"/>
          </a:p>
        </p:txBody>
      </p:sp>
    </p:spTree>
    <p:extLst>
      <p:ext uri="{BB962C8B-B14F-4D97-AF65-F5344CB8AC3E}">
        <p14:creationId xmlns:p14="http://schemas.microsoft.com/office/powerpoint/2010/main" val="20634619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a:t>
            </a:r>
            <a:endParaRPr lang="en-US" dirty="0">
              <a:latin typeface="Courier New" pitchFamily="49" charset="0"/>
              <a:cs typeface="Courier New" pitchFamily="49" charset="0"/>
            </a:endParaRPr>
          </a:p>
        </p:txBody>
      </p:sp>
      <p:sp>
        <p:nvSpPr>
          <p:cNvPr id="3" name="Content Placeholder 2"/>
          <p:cNvSpPr>
            <a:spLocks noGrp="1"/>
          </p:cNvSpPr>
          <p:nvPr>
            <p:ph idx="1"/>
          </p:nvPr>
        </p:nvSpPr>
        <p:spPr/>
        <p:txBody>
          <a:bodyPr>
            <a:normAutofit fontScale="92500"/>
          </a:bodyPr>
          <a:lstStyle/>
          <a:p>
            <a:r>
              <a:rPr lang="en-US" sz="4000" dirty="0" smtClean="0"/>
              <a:t>Class diagram only shows the structure of classes and how their relationship.</a:t>
            </a:r>
          </a:p>
          <a:p>
            <a:r>
              <a:rPr lang="en-US" sz="4000" dirty="0" smtClean="0"/>
              <a:t>Class diagram doesn’t tell you how those classes interact in a real case situation, sequence diagram does.</a:t>
            </a:r>
          </a:p>
          <a:p>
            <a:r>
              <a:rPr lang="en-US" sz="4000" dirty="0" smtClean="0"/>
              <a:t>Simply shows you how instances of classes interact to build a certain scenario up.</a:t>
            </a:r>
          </a:p>
        </p:txBody>
      </p:sp>
      <p:sp>
        <p:nvSpPr>
          <p:cNvPr id="4" name="Footer Placeholder 3"/>
          <p:cNvSpPr>
            <a:spLocks noGrp="1"/>
          </p:cNvSpPr>
          <p:nvPr>
            <p:ph type="ftr" sz="quarter" idx="11"/>
          </p:nvPr>
        </p:nvSpPr>
        <p:spPr/>
        <p:txBody>
          <a:bodyPr/>
          <a:lstStyle/>
          <a:p>
            <a:r>
              <a:rPr lang="en-US" smtClean="0"/>
              <a:t>OOP - 2015 - RDT</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30</a:t>
            </a:fld>
            <a:endParaRPr lang="en-US"/>
          </a:p>
        </p:txBody>
      </p:sp>
    </p:spTree>
    <p:extLst>
      <p:ext uri="{BB962C8B-B14F-4D97-AF65-F5344CB8AC3E}">
        <p14:creationId xmlns:p14="http://schemas.microsoft.com/office/powerpoint/2010/main" val="13791183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library: class diagram</a:t>
            </a:r>
            <a:endParaRPr lang="en-US" dirty="0"/>
          </a:p>
        </p:txBody>
      </p:sp>
      <p:sp>
        <p:nvSpPr>
          <p:cNvPr id="3" name="Content Placeholder 2"/>
          <p:cNvSpPr>
            <a:spLocks noGrp="1"/>
          </p:cNvSpPr>
          <p:nvPr>
            <p:ph idx="1"/>
          </p:nvPr>
        </p:nvSpPr>
        <p:spPr/>
        <p:txBody>
          <a:bodyPr/>
          <a:lstStyle/>
          <a:p>
            <a:endParaRPr lang="en-US" dirty="0"/>
          </a:p>
        </p:txBody>
      </p:sp>
      <p:sp>
        <p:nvSpPr>
          <p:cNvPr id="4" name="Footer Placeholder 3"/>
          <p:cNvSpPr>
            <a:spLocks noGrp="1"/>
          </p:cNvSpPr>
          <p:nvPr>
            <p:ph type="ftr" sz="quarter" idx="11"/>
          </p:nvPr>
        </p:nvSpPr>
        <p:spPr/>
        <p:txBody>
          <a:bodyPr/>
          <a:lstStyle/>
          <a:p>
            <a:r>
              <a:rPr lang="en-US" smtClean="0"/>
              <a:t>OOP - 2015 - RDT</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31</a:t>
            </a:fld>
            <a:endParaRPr lang="en-US"/>
          </a:p>
        </p:txBody>
      </p:sp>
      <p:pic>
        <p:nvPicPr>
          <p:cNvPr id="1026" name="Picture 2"/>
          <p:cNvPicPr>
            <a:picLocks noChangeAspect="1" noChangeArrowheads="1"/>
          </p:cNvPicPr>
          <p:nvPr/>
        </p:nvPicPr>
        <p:blipFill>
          <a:blip r:embed="rId2"/>
          <a:srcRect/>
          <a:stretch>
            <a:fillRect/>
          </a:stretch>
        </p:blipFill>
        <p:spPr bwMode="auto">
          <a:xfrm>
            <a:off x="552450" y="1971675"/>
            <a:ext cx="8037513" cy="2914650"/>
          </a:xfrm>
          <a:prstGeom prst="rect">
            <a:avLst/>
          </a:prstGeom>
          <a:noFill/>
          <a:ln w="9525">
            <a:noFill/>
            <a:miter lim="800000"/>
            <a:headEnd/>
            <a:tailEnd/>
          </a:ln>
          <a:effectLst/>
        </p:spPr>
      </p:pic>
    </p:spTree>
    <p:extLst>
      <p:ext uri="{BB962C8B-B14F-4D97-AF65-F5344CB8AC3E}">
        <p14:creationId xmlns:p14="http://schemas.microsoft.com/office/powerpoint/2010/main" val="16022351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Others</a:t>
            </a:r>
            <a:endParaRPr lang="en-US" dirty="0"/>
          </a:p>
        </p:txBody>
      </p:sp>
      <p:sp>
        <p:nvSpPr>
          <p:cNvPr id="3" name="Content Placeholder 2"/>
          <p:cNvSpPr>
            <a:spLocks noGrp="1"/>
          </p:cNvSpPr>
          <p:nvPr>
            <p:ph idx="1"/>
          </p:nvPr>
        </p:nvSpPr>
        <p:spPr/>
        <p:txBody>
          <a:bodyPr/>
          <a:lstStyle/>
          <a:p>
            <a:r>
              <a:rPr lang="en-US" dirty="0"/>
              <a:t>A taxonomy for people within the university.</a:t>
            </a:r>
          </a:p>
        </p:txBody>
      </p:sp>
      <p:sp>
        <p:nvSpPr>
          <p:cNvPr id="4" name="Footer Placeholder 3"/>
          <p:cNvSpPr>
            <a:spLocks noGrp="1"/>
          </p:cNvSpPr>
          <p:nvPr>
            <p:ph type="ftr" sz="quarter" idx="11"/>
          </p:nvPr>
        </p:nvSpPr>
        <p:spPr/>
        <p:txBody>
          <a:bodyPr/>
          <a:lstStyle/>
          <a:p>
            <a:r>
              <a:rPr lang="en-US" smtClean="0"/>
              <a:t>OOP - 2015 - RDT</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32</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981200"/>
            <a:ext cx="5995987" cy="3370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762000" y="6019800"/>
            <a:ext cx="4668522" cy="307777"/>
          </a:xfrm>
          <a:prstGeom prst="rect">
            <a:avLst/>
          </a:prstGeom>
          <a:noFill/>
        </p:spPr>
        <p:txBody>
          <a:bodyPr wrap="none" rtlCol="0">
            <a:spAutoFit/>
          </a:bodyPr>
          <a:lstStyle/>
          <a:p>
            <a:r>
              <a:rPr lang="en-US" sz="1400" dirty="0" smtClean="0"/>
              <a:t>Source: http</a:t>
            </a:r>
            <a:r>
              <a:rPr lang="en-US" sz="1400" dirty="0"/>
              <a:t>://agilemodeling.com/artifacts/classDiagram.htm</a:t>
            </a:r>
          </a:p>
        </p:txBody>
      </p:sp>
    </p:spTree>
    <p:extLst>
      <p:ext uri="{BB962C8B-B14F-4D97-AF65-F5344CB8AC3E}">
        <p14:creationId xmlns:p14="http://schemas.microsoft.com/office/powerpoint/2010/main" val="38222962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do those class interact ?</a:t>
            </a:r>
            <a:endParaRPr lang="en-US" dirty="0"/>
          </a:p>
        </p:txBody>
      </p:sp>
      <p:sp>
        <p:nvSpPr>
          <p:cNvPr id="3" name="Content Placeholder 2"/>
          <p:cNvSpPr>
            <a:spLocks noGrp="1"/>
          </p:cNvSpPr>
          <p:nvPr>
            <p:ph idx="1"/>
          </p:nvPr>
        </p:nvSpPr>
        <p:spPr/>
        <p:txBody>
          <a:bodyPr/>
          <a:lstStyle/>
          <a:p>
            <a:r>
              <a:rPr lang="en-US" dirty="0" smtClean="0"/>
              <a:t>Class diagram can’t show how classes interact one to another, but sequence diagram can.</a:t>
            </a:r>
          </a:p>
          <a:p>
            <a:r>
              <a:rPr lang="en-US" dirty="0" smtClean="0"/>
              <a:t>From your use case, chose the simplest basic action which an actor can do. For example: seeking an information about certain book (via SIPP information system) and simply borrowing a book.</a:t>
            </a:r>
          </a:p>
          <a:p>
            <a:r>
              <a:rPr lang="en-US" dirty="0" smtClean="0"/>
              <a:t>We’ll see how those class actually interact.</a:t>
            </a:r>
          </a:p>
        </p:txBody>
      </p:sp>
      <p:sp>
        <p:nvSpPr>
          <p:cNvPr id="4" name="Footer Placeholder 3"/>
          <p:cNvSpPr>
            <a:spLocks noGrp="1"/>
          </p:cNvSpPr>
          <p:nvPr>
            <p:ph type="ftr" sz="quarter" idx="11"/>
          </p:nvPr>
        </p:nvSpPr>
        <p:spPr/>
        <p:txBody>
          <a:bodyPr/>
          <a:lstStyle/>
          <a:p>
            <a:r>
              <a:rPr lang="en-US" smtClean="0"/>
              <a:t>OOP - 2015 - RDT</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33</a:t>
            </a:fld>
            <a:endParaRPr lang="en-US"/>
          </a:p>
        </p:txBody>
      </p:sp>
    </p:spTree>
    <p:extLst>
      <p:ext uri="{BB962C8B-B14F-4D97-AF65-F5344CB8AC3E}">
        <p14:creationId xmlns:p14="http://schemas.microsoft.com/office/powerpoint/2010/main" val="42190795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Diagram</a:t>
            </a:r>
            <a:endParaRPr lang="en-US" dirty="0"/>
          </a:p>
        </p:txBody>
      </p:sp>
      <p:sp>
        <p:nvSpPr>
          <p:cNvPr id="3" name="Content Placeholder 2"/>
          <p:cNvSpPr>
            <a:spLocks noGrp="1"/>
          </p:cNvSpPr>
          <p:nvPr>
            <p:ph idx="1"/>
          </p:nvPr>
        </p:nvSpPr>
        <p:spPr/>
        <p:txBody>
          <a:bodyPr>
            <a:normAutofit/>
          </a:bodyPr>
          <a:lstStyle/>
          <a:p>
            <a:r>
              <a:rPr lang="en-US" dirty="0"/>
              <a:t>UML sequence diagrams model the flow of logic within your system in a visual manner, enabling you both to document and validate your logic, and are commonly used for both analysis and design purposes. </a:t>
            </a:r>
            <a:endParaRPr lang="en-US" dirty="0" smtClean="0"/>
          </a:p>
          <a:p>
            <a:r>
              <a:rPr lang="en-US" dirty="0" smtClean="0"/>
              <a:t>Sequence </a:t>
            </a:r>
            <a:r>
              <a:rPr lang="en-US" dirty="0"/>
              <a:t>diagrams are the most popular UML artifact for dynamic modeling, which focuses on identifying the behavior within your system. </a:t>
            </a:r>
          </a:p>
        </p:txBody>
      </p:sp>
      <p:sp>
        <p:nvSpPr>
          <p:cNvPr id="4" name="Footer Placeholder 3"/>
          <p:cNvSpPr>
            <a:spLocks noGrp="1"/>
          </p:cNvSpPr>
          <p:nvPr>
            <p:ph type="ftr" sz="quarter" idx="11"/>
          </p:nvPr>
        </p:nvSpPr>
        <p:spPr/>
        <p:txBody>
          <a:bodyPr/>
          <a:lstStyle/>
          <a:p>
            <a:r>
              <a:rPr lang="en-US" smtClean="0"/>
              <a:t>OOP - 2015 - RDT</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34</a:t>
            </a:fld>
            <a:endParaRPr lang="en-US"/>
          </a:p>
        </p:txBody>
      </p:sp>
    </p:spTree>
    <p:extLst>
      <p:ext uri="{BB962C8B-B14F-4D97-AF65-F5344CB8AC3E}">
        <p14:creationId xmlns:p14="http://schemas.microsoft.com/office/powerpoint/2010/main" val="24412571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Initialized by an actor</a:t>
            </a:r>
            <a:endParaRPr lang="en-US" dirty="0"/>
          </a:p>
        </p:txBody>
      </p:sp>
      <p:sp>
        <p:nvSpPr>
          <p:cNvPr id="3" name="Content Placeholder 2"/>
          <p:cNvSpPr>
            <a:spLocks noGrp="1"/>
          </p:cNvSpPr>
          <p:nvPr>
            <p:ph idx="1"/>
          </p:nvPr>
        </p:nvSpPr>
        <p:spPr/>
        <p:txBody>
          <a:bodyPr/>
          <a:lstStyle/>
          <a:p>
            <a:endParaRPr lang="en-US" dirty="0" smtClean="0"/>
          </a:p>
        </p:txBody>
      </p:sp>
      <p:sp>
        <p:nvSpPr>
          <p:cNvPr id="4" name="Footer Placeholder 3"/>
          <p:cNvSpPr>
            <a:spLocks noGrp="1"/>
          </p:cNvSpPr>
          <p:nvPr>
            <p:ph type="ftr" sz="quarter" idx="11"/>
          </p:nvPr>
        </p:nvSpPr>
        <p:spPr/>
        <p:txBody>
          <a:bodyPr/>
          <a:lstStyle/>
          <a:p>
            <a:r>
              <a:rPr lang="en-US" smtClean="0"/>
              <a:t>OOP - 2015 - RDT</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35</a:t>
            </a:fld>
            <a:endParaRPr lang="en-US"/>
          </a:p>
        </p:txBody>
      </p:sp>
      <p:pic>
        <p:nvPicPr>
          <p:cNvPr id="2050" name="Picture 2"/>
          <p:cNvPicPr>
            <a:picLocks noChangeAspect="1" noChangeArrowheads="1"/>
          </p:cNvPicPr>
          <p:nvPr/>
        </p:nvPicPr>
        <p:blipFill>
          <a:blip r:embed="rId2"/>
          <a:srcRect/>
          <a:stretch>
            <a:fillRect/>
          </a:stretch>
        </p:blipFill>
        <p:spPr bwMode="auto">
          <a:xfrm>
            <a:off x="533400" y="1219200"/>
            <a:ext cx="8077200" cy="2378809"/>
          </a:xfrm>
          <a:prstGeom prst="rect">
            <a:avLst/>
          </a:prstGeom>
          <a:noFill/>
          <a:ln w="9525">
            <a:noFill/>
            <a:miter lim="800000"/>
            <a:headEnd/>
            <a:tailEnd/>
          </a:ln>
          <a:effectLst/>
        </p:spPr>
      </p:pic>
    </p:spTree>
    <p:extLst>
      <p:ext uri="{BB962C8B-B14F-4D97-AF65-F5344CB8AC3E}">
        <p14:creationId xmlns:p14="http://schemas.microsoft.com/office/powerpoint/2010/main" val="12602557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sequence of finding information</a:t>
            </a:r>
            <a:endParaRPr lang="en-US" dirty="0"/>
          </a:p>
        </p:txBody>
      </p:sp>
      <p:sp>
        <p:nvSpPr>
          <p:cNvPr id="3" name="Content Placeholder 2"/>
          <p:cNvSpPr>
            <a:spLocks noGrp="1"/>
          </p:cNvSpPr>
          <p:nvPr>
            <p:ph idx="1"/>
          </p:nvPr>
        </p:nvSpPr>
        <p:spPr/>
        <p:txBody>
          <a:bodyPr/>
          <a:lstStyle/>
          <a:p>
            <a:endParaRPr lang="en-US" dirty="0" smtClean="0"/>
          </a:p>
        </p:txBody>
      </p:sp>
      <p:sp>
        <p:nvSpPr>
          <p:cNvPr id="4" name="Footer Placeholder 3"/>
          <p:cNvSpPr>
            <a:spLocks noGrp="1"/>
          </p:cNvSpPr>
          <p:nvPr>
            <p:ph type="ftr" sz="quarter" idx="11"/>
          </p:nvPr>
        </p:nvSpPr>
        <p:spPr/>
        <p:txBody>
          <a:bodyPr/>
          <a:lstStyle/>
          <a:p>
            <a:r>
              <a:rPr lang="en-US" smtClean="0"/>
              <a:t>OOP - 2015 - RDT</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36</a:t>
            </a:fld>
            <a:endParaRPr lang="en-US"/>
          </a:p>
        </p:txBody>
      </p:sp>
      <p:pic>
        <p:nvPicPr>
          <p:cNvPr id="3074" name="Picture 2"/>
          <p:cNvPicPr>
            <a:picLocks noChangeAspect="1" noChangeArrowheads="1"/>
          </p:cNvPicPr>
          <p:nvPr/>
        </p:nvPicPr>
        <p:blipFill>
          <a:blip r:embed="rId2"/>
          <a:srcRect/>
          <a:stretch>
            <a:fillRect/>
          </a:stretch>
        </p:blipFill>
        <p:spPr bwMode="auto">
          <a:xfrm>
            <a:off x="533400" y="1219199"/>
            <a:ext cx="8077200" cy="2530207"/>
          </a:xfrm>
          <a:prstGeom prst="rect">
            <a:avLst/>
          </a:prstGeom>
          <a:noFill/>
          <a:ln w="9525">
            <a:noFill/>
            <a:miter lim="800000"/>
            <a:headEnd/>
            <a:tailEnd/>
          </a:ln>
          <a:effectLst/>
        </p:spPr>
      </p:pic>
    </p:spTree>
    <p:extLst>
      <p:ext uri="{BB962C8B-B14F-4D97-AF65-F5344CB8AC3E}">
        <p14:creationId xmlns:p14="http://schemas.microsoft.com/office/powerpoint/2010/main" val="23899329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Borrowing a book</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OOP - 2015 - RDT</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37</a:t>
            </a:fld>
            <a:endParaRPr lang="en-US"/>
          </a:p>
        </p:txBody>
      </p:sp>
      <p:pic>
        <p:nvPicPr>
          <p:cNvPr id="4098" name="Picture 2"/>
          <p:cNvPicPr>
            <a:picLocks noChangeAspect="1" noChangeArrowheads="1"/>
          </p:cNvPicPr>
          <p:nvPr/>
        </p:nvPicPr>
        <p:blipFill>
          <a:blip r:embed="rId2"/>
          <a:srcRect/>
          <a:stretch>
            <a:fillRect/>
          </a:stretch>
        </p:blipFill>
        <p:spPr bwMode="auto">
          <a:xfrm>
            <a:off x="533400" y="1219200"/>
            <a:ext cx="8077200" cy="2837556"/>
          </a:xfrm>
          <a:prstGeom prst="rect">
            <a:avLst/>
          </a:prstGeom>
          <a:noFill/>
          <a:ln w="9525">
            <a:noFill/>
            <a:miter lim="800000"/>
            <a:headEnd/>
            <a:tailEnd/>
          </a:ln>
          <a:effectLst/>
        </p:spPr>
      </p:pic>
    </p:spTree>
    <p:extLst>
      <p:ext uri="{BB962C8B-B14F-4D97-AF65-F5344CB8AC3E}">
        <p14:creationId xmlns:p14="http://schemas.microsoft.com/office/powerpoint/2010/main" val="251714052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 O F</a:t>
            </a:r>
            <a:endParaRPr lang="en-US" dirty="0"/>
          </a:p>
        </p:txBody>
      </p:sp>
      <p:sp>
        <p:nvSpPr>
          <p:cNvPr id="3" name="Content Placeholder 2"/>
          <p:cNvSpPr>
            <a:spLocks noGrp="1"/>
          </p:cNvSpPr>
          <p:nvPr>
            <p:ph idx="1"/>
          </p:nvPr>
        </p:nvSpPr>
        <p:spPr/>
        <p:txBody>
          <a:bodyPr/>
          <a:lstStyle/>
          <a:p>
            <a:pPr marL="0" indent="0" algn="ctr">
              <a:buNone/>
            </a:pPr>
            <a:endParaRPr lang="en-US" b="1" dirty="0" smtClean="0"/>
          </a:p>
          <a:p>
            <a:pPr marL="0" indent="0" algn="ctr">
              <a:buNone/>
            </a:pPr>
            <a:endParaRPr lang="en-US" b="1" dirty="0" smtClean="0"/>
          </a:p>
          <a:p>
            <a:pPr marL="0" indent="0" algn="ctr">
              <a:buNone/>
            </a:pPr>
            <a:r>
              <a:rPr lang="en-US" b="1" i="1" dirty="0"/>
              <a:t>“Programming is fun</a:t>
            </a:r>
          </a:p>
          <a:p>
            <a:pPr marL="0" indent="0" algn="ctr">
              <a:buNone/>
            </a:pPr>
            <a:r>
              <a:rPr lang="en-US" b="1" i="1" dirty="0"/>
              <a:t>but only if you get it in a right-way” </a:t>
            </a:r>
            <a:endParaRPr lang="en-US" b="1" dirty="0"/>
          </a:p>
        </p:txBody>
      </p:sp>
      <p:sp>
        <p:nvSpPr>
          <p:cNvPr id="4" name="Footer Placeholder 3"/>
          <p:cNvSpPr>
            <a:spLocks noGrp="1"/>
          </p:cNvSpPr>
          <p:nvPr>
            <p:ph type="ftr" sz="quarter" idx="11"/>
          </p:nvPr>
        </p:nvSpPr>
        <p:spPr/>
        <p:txBody>
          <a:bodyPr/>
          <a:lstStyle/>
          <a:p>
            <a:r>
              <a:rPr lang="en-US" smtClean="0"/>
              <a:t>OOP - 2015 - RDT</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38</a:t>
            </a:fld>
            <a:endParaRPr lang="en-US"/>
          </a:p>
        </p:txBody>
      </p:sp>
    </p:spTree>
    <p:extLst>
      <p:ext uri="{BB962C8B-B14F-4D97-AF65-F5344CB8AC3E}">
        <p14:creationId xmlns:p14="http://schemas.microsoft.com/office/powerpoint/2010/main" val="9766350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relationship</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smtClean="0"/>
              <a:t>There are two class relationship:</a:t>
            </a:r>
          </a:p>
          <a:p>
            <a:pPr marL="514350" indent="-514350"/>
            <a:r>
              <a:rPr lang="en-US" b="1" dirty="0" smtClean="0"/>
              <a:t>Composition: when an object is actually consists of other object(s).</a:t>
            </a:r>
            <a:r>
              <a:rPr lang="en-US" dirty="0" smtClean="0"/>
              <a:t> </a:t>
            </a:r>
            <a:r>
              <a:rPr lang="en-US" dirty="0" err="1" smtClean="0"/>
              <a:t>e.g</a:t>
            </a:r>
            <a:r>
              <a:rPr lang="en-US" dirty="0" smtClean="0"/>
              <a:t> : a car consists of engine, wheel, door, breaking system, etc.</a:t>
            </a:r>
          </a:p>
          <a:p>
            <a:pPr marL="514350" indent="-514350"/>
            <a:r>
              <a:rPr lang="en-US" b="1" dirty="0" smtClean="0"/>
              <a:t>Inheritance: when a class is an extended version of another class.</a:t>
            </a:r>
            <a:r>
              <a:rPr lang="en-US" dirty="0" smtClean="0"/>
              <a:t> </a:t>
            </a:r>
            <a:r>
              <a:rPr lang="en-US" dirty="0" err="1" smtClean="0"/>
              <a:t>e.g</a:t>
            </a:r>
            <a:r>
              <a:rPr lang="en-US" dirty="0" smtClean="0"/>
              <a:t> : Penguin is a specific species of Bird, when Mammal is the generalization of both Human and Elephant.</a:t>
            </a:r>
          </a:p>
          <a:p>
            <a:pPr marL="0" indent="0">
              <a:buNone/>
            </a:pPr>
            <a:r>
              <a:rPr lang="en-US" dirty="0" smtClean="0"/>
              <a:t>Composition is also called as </a:t>
            </a:r>
            <a:r>
              <a:rPr lang="en-US" b="1" dirty="0" smtClean="0"/>
              <a:t>‘has-a’</a:t>
            </a:r>
            <a:r>
              <a:rPr lang="en-US" dirty="0" smtClean="0"/>
              <a:t> relationship, when inheritance is called as </a:t>
            </a:r>
            <a:r>
              <a:rPr lang="en-US" b="1" dirty="0" smtClean="0"/>
              <a:t>‘is-a’</a:t>
            </a:r>
            <a:r>
              <a:rPr lang="en-US" dirty="0" smtClean="0"/>
              <a:t> relationship.</a:t>
            </a:r>
          </a:p>
        </p:txBody>
      </p:sp>
      <p:sp>
        <p:nvSpPr>
          <p:cNvPr id="4" name="Footer Placeholder 3"/>
          <p:cNvSpPr>
            <a:spLocks noGrp="1"/>
          </p:cNvSpPr>
          <p:nvPr>
            <p:ph type="ftr" sz="quarter" idx="11"/>
          </p:nvPr>
        </p:nvSpPr>
        <p:spPr/>
        <p:txBody>
          <a:bodyPr/>
          <a:lstStyle/>
          <a:p>
            <a:r>
              <a:rPr lang="en-US" smtClean="0"/>
              <a:t>OOP - 2015 - RDT</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4</a:t>
            </a:fld>
            <a:endParaRPr lang="en-US"/>
          </a:p>
        </p:txBody>
      </p:sp>
    </p:spTree>
    <p:extLst>
      <p:ext uri="{BB962C8B-B14F-4D97-AF65-F5344CB8AC3E}">
        <p14:creationId xmlns:p14="http://schemas.microsoft.com/office/powerpoint/2010/main" val="26676180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OOP - 2015 - RDT</a:t>
            </a:r>
            <a:endParaRPr lang="en-US"/>
          </a:p>
        </p:txBody>
      </p:sp>
      <p:sp>
        <p:nvSpPr>
          <p:cNvPr id="5" name="Slide Number Placeholder 4"/>
          <p:cNvSpPr>
            <a:spLocks noGrp="1"/>
          </p:cNvSpPr>
          <p:nvPr>
            <p:ph type="sldNum" sz="quarter" idx="12"/>
          </p:nvPr>
        </p:nvSpPr>
        <p:spPr/>
        <p:txBody>
          <a:bodyPr/>
          <a:lstStyle/>
          <a:p>
            <a:fld id="{FEBFCDD1-2A6C-4CE6-8C5E-93CB05E3FD4A}" type="slidenum">
              <a:rPr lang="en-US" smtClean="0"/>
              <a:pPr/>
              <a:t>5</a:t>
            </a:fld>
            <a:endParaRPr lang="en-US"/>
          </a:p>
        </p:txBody>
      </p:sp>
      <p:sp>
        <p:nvSpPr>
          <p:cNvPr id="6" name="Rectangle 5"/>
          <p:cNvSpPr/>
          <p:nvPr/>
        </p:nvSpPr>
        <p:spPr>
          <a:xfrm>
            <a:off x="2657054" y="2967335"/>
            <a:ext cx="3829896" cy="923330"/>
          </a:xfrm>
          <a:prstGeom prst="rect">
            <a:avLst/>
          </a:prstGeom>
          <a:noFill/>
        </p:spPr>
        <p:txBody>
          <a:bodyPr wrap="none" lIns="91440" tIns="45720" rIns="91440" bIns="45720">
            <a:spAutoFit/>
          </a:bodyPr>
          <a:lstStyle/>
          <a:p>
            <a:pPr algn="ctr"/>
            <a:r>
              <a:rPr 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Composition</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3403803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E437F7E-8A01-4416-8BDD-CBB8770AB0D2}" type="slidenum">
              <a:rPr lang="en-US" altLang="en-US"/>
              <a:pPr/>
              <a:t>6</a:t>
            </a:fld>
            <a:endParaRPr lang="en-US" altLang="en-US"/>
          </a:p>
        </p:txBody>
      </p:sp>
      <p:sp>
        <p:nvSpPr>
          <p:cNvPr id="5" name="Footer Placeholder 4"/>
          <p:cNvSpPr>
            <a:spLocks noGrp="1"/>
          </p:cNvSpPr>
          <p:nvPr>
            <p:ph type="ftr" sz="quarter" idx="11"/>
          </p:nvPr>
        </p:nvSpPr>
        <p:spPr/>
        <p:txBody>
          <a:bodyPr/>
          <a:lstStyle/>
          <a:p>
            <a:r>
              <a:rPr lang="en-US" altLang="en-US" smtClean="0"/>
              <a:t>OOP - 2015 - RDT</a:t>
            </a:r>
            <a:endParaRPr lang="en-US" altLang="en-US"/>
          </a:p>
        </p:txBody>
      </p:sp>
      <p:sp>
        <p:nvSpPr>
          <p:cNvPr id="543746"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Intro: Relationship between class</a:t>
            </a:r>
          </a:p>
        </p:txBody>
      </p:sp>
      <p:sp>
        <p:nvSpPr>
          <p:cNvPr id="543747" name="Rectangle 3"/>
          <p:cNvSpPr>
            <a:spLocks noGrp="1" noChangeArrowheads="1"/>
          </p:cNvSpPr>
          <p:nvPr>
            <p:ph type="body" idx="1"/>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a:t> A Kind-Of relationship  and</a:t>
            </a:r>
          </a:p>
          <a:p>
            <a:pPr>
              <a:buFontTx/>
              <a:buNone/>
            </a:pPr>
            <a:r>
              <a:rPr lang="en-US" altLang="en-US"/>
              <a:t>    An Is-A relationship.</a:t>
            </a:r>
          </a:p>
          <a:p>
            <a:endParaRPr lang="en-US" altLang="en-US"/>
          </a:p>
          <a:p>
            <a:r>
              <a:rPr lang="en-US" altLang="en-US"/>
              <a:t> A Part-Of relationship and A Has-A relationship.</a:t>
            </a:r>
          </a:p>
          <a:p>
            <a:endParaRPr lang="en-US" altLang="en-US"/>
          </a:p>
        </p:txBody>
      </p:sp>
    </p:spTree>
    <p:extLst>
      <p:ext uri="{BB962C8B-B14F-4D97-AF65-F5344CB8AC3E}">
        <p14:creationId xmlns:p14="http://schemas.microsoft.com/office/powerpoint/2010/main" val="21536883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lide Number Placeholder 3"/>
          <p:cNvSpPr>
            <a:spLocks noGrp="1"/>
          </p:cNvSpPr>
          <p:nvPr>
            <p:ph type="sldNum" sz="quarter" idx="10"/>
          </p:nvPr>
        </p:nvSpPr>
        <p:spPr/>
        <p:txBody>
          <a:bodyPr/>
          <a:lstStyle/>
          <a:p>
            <a:fld id="{35FBBE93-B870-499D-99F6-B1265A2F63E1}" type="slidenum">
              <a:rPr lang="en-US" altLang="en-US"/>
              <a:pPr/>
              <a:t>7</a:t>
            </a:fld>
            <a:endParaRPr lang="en-US" altLang="en-US"/>
          </a:p>
        </p:txBody>
      </p:sp>
      <p:sp>
        <p:nvSpPr>
          <p:cNvPr id="37" name="Footer Placeholder 4"/>
          <p:cNvSpPr>
            <a:spLocks noGrp="1"/>
          </p:cNvSpPr>
          <p:nvPr>
            <p:ph type="ftr" sz="quarter" idx="11"/>
          </p:nvPr>
        </p:nvSpPr>
        <p:spPr/>
        <p:txBody>
          <a:bodyPr/>
          <a:lstStyle/>
          <a:p>
            <a:r>
              <a:rPr lang="en-US" altLang="en-US" smtClean="0"/>
              <a:t>OOP - 2015 - RDT</a:t>
            </a:r>
            <a:endParaRPr lang="en-US" altLang="en-US"/>
          </a:p>
        </p:txBody>
      </p:sp>
      <p:sp>
        <p:nvSpPr>
          <p:cNvPr id="545794" name="Rectangle 2"/>
          <p:cNvSpPr>
            <a:spLocks noGrp="1" noChangeArrowheads="1"/>
          </p:cNvSpPr>
          <p:nvPr>
            <p:ph type="title"/>
          </p:nvPr>
        </p:nvSpPr>
        <p:spPr bwMode="auto">
          <a:solidFill>
            <a:schemeClr val="accent1"/>
          </a:solidFill>
        </p:spPr>
        <p:txBody>
          <a:bodyPr vert="horz" lIns="91440" tIns="45720" rIns="91440" bIns="45720" rtlCol="0" anchor="ctr">
            <a:normAutofit/>
          </a:bodyPr>
          <a:lstStyle/>
          <a:p>
            <a:r>
              <a:rPr lang="en-US" altLang="en-US"/>
              <a:t>An Is-A relationship</a:t>
            </a:r>
          </a:p>
        </p:txBody>
      </p:sp>
      <p:sp>
        <p:nvSpPr>
          <p:cNvPr id="545795" name="Text Box 3"/>
          <p:cNvSpPr txBox="1">
            <a:spLocks noChangeArrowheads="1"/>
          </p:cNvSpPr>
          <p:nvPr/>
        </p:nvSpPr>
        <p:spPr bwMode="auto">
          <a:xfrm>
            <a:off x="1143000" y="2514600"/>
            <a:ext cx="8048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latin typeface="Times New Roman" pitchFamily="18" charset="0"/>
              </a:rPr>
              <a:t>Adam</a:t>
            </a:r>
          </a:p>
        </p:txBody>
      </p:sp>
      <p:sp>
        <p:nvSpPr>
          <p:cNvPr id="545796" name="Oval 4"/>
          <p:cNvSpPr>
            <a:spLocks noChangeArrowheads="1"/>
          </p:cNvSpPr>
          <p:nvPr/>
        </p:nvSpPr>
        <p:spPr bwMode="auto">
          <a:xfrm>
            <a:off x="1066800" y="2286000"/>
            <a:ext cx="1143000" cy="7620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5797" name="Text Box 5"/>
          <p:cNvSpPr txBox="1">
            <a:spLocks noChangeArrowheads="1"/>
          </p:cNvSpPr>
          <p:nvPr/>
        </p:nvSpPr>
        <p:spPr bwMode="auto">
          <a:xfrm>
            <a:off x="3565525" y="24384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sz="2400">
              <a:latin typeface="Times New Roman" pitchFamily="18" charset="0"/>
            </a:endParaRPr>
          </a:p>
        </p:txBody>
      </p:sp>
      <p:sp>
        <p:nvSpPr>
          <p:cNvPr id="545798" name="Oval 6"/>
          <p:cNvSpPr>
            <a:spLocks noChangeArrowheads="1"/>
          </p:cNvSpPr>
          <p:nvPr/>
        </p:nvSpPr>
        <p:spPr bwMode="auto">
          <a:xfrm>
            <a:off x="3200400" y="2209800"/>
            <a:ext cx="1828800" cy="914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5799" name="Text Box 7"/>
          <p:cNvSpPr txBox="1">
            <a:spLocks noChangeArrowheads="1"/>
          </p:cNvSpPr>
          <p:nvPr/>
        </p:nvSpPr>
        <p:spPr bwMode="auto">
          <a:xfrm>
            <a:off x="3490913" y="2487613"/>
            <a:ext cx="10572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latin typeface="Times New Roman" pitchFamily="18" charset="0"/>
              </a:rPr>
              <a:t>Manusia</a:t>
            </a:r>
          </a:p>
        </p:txBody>
      </p:sp>
      <p:sp>
        <p:nvSpPr>
          <p:cNvPr id="545800" name="Text Box 8"/>
          <p:cNvSpPr txBox="1">
            <a:spLocks noChangeArrowheads="1"/>
          </p:cNvSpPr>
          <p:nvPr/>
        </p:nvSpPr>
        <p:spPr bwMode="auto">
          <a:xfrm>
            <a:off x="6537325" y="24384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sz="2400">
              <a:latin typeface="Times New Roman" pitchFamily="18" charset="0"/>
            </a:endParaRPr>
          </a:p>
        </p:txBody>
      </p:sp>
      <p:sp>
        <p:nvSpPr>
          <p:cNvPr id="545801" name="Oval 9"/>
          <p:cNvSpPr>
            <a:spLocks noChangeArrowheads="1"/>
          </p:cNvSpPr>
          <p:nvPr/>
        </p:nvSpPr>
        <p:spPr bwMode="auto">
          <a:xfrm>
            <a:off x="6172200" y="2209800"/>
            <a:ext cx="1828800" cy="914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5802" name="Text Box 10"/>
          <p:cNvSpPr txBox="1">
            <a:spLocks noChangeArrowheads="1"/>
          </p:cNvSpPr>
          <p:nvPr/>
        </p:nvSpPr>
        <p:spPr bwMode="auto">
          <a:xfrm>
            <a:off x="6462713" y="2487613"/>
            <a:ext cx="10842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latin typeface="Times New Roman" pitchFamily="18" charset="0"/>
              </a:rPr>
              <a:t>Mamalia</a:t>
            </a:r>
          </a:p>
        </p:txBody>
      </p:sp>
      <p:sp>
        <p:nvSpPr>
          <p:cNvPr id="545803" name="Line 11"/>
          <p:cNvSpPr>
            <a:spLocks noChangeShapeType="1"/>
          </p:cNvSpPr>
          <p:nvPr/>
        </p:nvSpPr>
        <p:spPr bwMode="auto">
          <a:xfrm>
            <a:off x="2209800" y="2667000"/>
            <a:ext cx="990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5804" name="Line 12"/>
          <p:cNvSpPr>
            <a:spLocks noChangeShapeType="1"/>
          </p:cNvSpPr>
          <p:nvPr/>
        </p:nvSpPr>
        <p:spPr bwMode="auto">
          <a:xfrm>
            <a:off x="5029200" y="2667000"/>
            <a:ext cx="114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5805" name="Line 13"/>
          <p:cNvSpPr>
            <a:spLocks noChangeShapeType="1"/>
          </p:cNvSpPr>
          <p:nvPr/>
        </p:nvSpPr>
        <p:spPr bwMode="auto">
          <a:xfrm>
            <a:off x="1676400" y="3048000"/>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5806" name="Line 14"/>
          <p:cNvSpPr>
            <a:spLocks noChangeShapeType="1"/>
          </p:cNvSpPr>
          <p:nvPr/>
        </p:nvSpPr>
        <p:spPr bwMode="auto">
          <a:xfrm>
            <a:off x="1676400" y="3657600"/>
            <a:ext cx="5257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5807" name="Line 15"/>
          <p:cNvSpPr>
            <a:spLocks noChangeShapeType="1"/>
          </p:cNvSpPr>
          <p:nvPr/>
        </p:nvSpPr>
        <p:spPr bwMode="auto">
          <a:xfrm flipV="1">
            <a:off x="6934200" y="31242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5808" name="Text Box 16"/>
          <p:cNvSpPr txBox="1">
            <a:spLocks noChangeArrowheads="1"/>
          </p:cNvSpPr>
          <p:nvPr/>
        </p:nvSpPr>
        <p:spPr bwMode="auto">
          <a:xfrm>
            <a:off x="2346325" y="2324100"/>
            <a:ext cx="590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itchFamily="18" charset="0"/>
              </a:rPr>
              <a:t>Is-A</a:t>
            </a:r>
          </a:p>
        </p:txBody>
      </p:sp>
      <p:sp>
        <p:nvSpPr>
          <p:cNvPr id="545809" name="Text Box 17"/>
          <p:cNvSpPr txBox="1">
            <a:spLocks noChangeArrowheads="1"/>
          </p:cNvSpPr>
          <p:nvPr/>
        </p:nvSpPr>
        <p:spPr bwMode="auto">
          <a:xfrm>
            <a:off x="5029200" y="2386013"/>
            <a:ext cx="1087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itchFamily="18" charset="0"/>
              </a:rPr>
              <a:t>A-Kind-Of</a:t>
            </a:r>
          </a:p>
        </p:txBody>
      </p:sp>
      <p:sp>
        <p:nvSpPr>
          <p:cNvPr id="545810" name="Text Box 18"/>
          <p:cNvSpPr txBox="1">
            <a:spLocks noChangeArrowheads="1"/>
          </p:cNvSpPr>
          <p:nvPr/>
        </p:nvSpPr>
        <p:spPr bwMode="auto">
          <a:xfrm>
            <a:off x="3829050" y="3354388"/>
            <a:ext cx="590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itchFamily="18" charset="0"/>
              </a:rPr>
              <a:t>Is-A</a:t>
            </a:r>
          </a:p>
        </p:txBody>
      </p:sp>
      <p:sp>
        <p:nvSpPr>
          <p:cNvPr id="545811" name="Rectangle 19"/>
          <p:cNvSpPr>
            <a:spLocks noGrp="1" noChangeArrowheads="1"/>
          </p:cNvSpPr>
          <p:nvPr>
            <p:ph type="body" idx="1"/>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tLang="en-US"/>
          </a:p>
        </p:txBody>
      </p:sp>
      <p:sp>
        <p:nvSpPr>
          <p:cNvPr id="545828" name="Text Box 36"/>
          <p:cNvSpPr txBox="1">
            <a:spLocks noChangeArrowheads="1"/>
          </p:cNvSpPr>
          <p:nvPr/>
        </p:nvSpPr>
        <p:spPr bwMode="auto">
          <a:xfrm>
            <a:off x="1247775" y="4584700"/>
            <a:ext cx="733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latin typeface="Times New Roman" pitchFamily="18" charset="0"/>
              </a:rPr>
              <a:t>Butet</a:t>
            </a:r>
          </a:p>
        </p:txBody>
      </p:sp>
      <p:sp>
        <p:nvSpPr>
          <p:cNvPr id="545829" name="Oval 37"/>
          <p:cNvSpPr>
            <a:spLocks noChangeArrowheads="1"/>
          </p:cNvSpPr>
          <p:nvPr/>
        </p:nvSpPr>
        <p:spPr bwMode="auto">
          <a:xfrm>
            <a:off x="1066800" y="4356100"/>
            <a:ext cx="1143000" cy="7620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5830" name="Text Box 38"/>
          <p:cNvSpPr txBox="1">
            <a:spLocks noChangeArrowheads="1"/>
          </p:cNvSpPr>
          <p:nvPr/>
        </p:nvSpPr>
        <p:spPr bwMode="auto">
          <a:xfrm>
            <a:off x="3565525" y="45085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sz="2400">
              <a:latin typeface="Times New Roman" pitchFamily="18" charset="0"/>
            </a:endParaRPr>
          </a:p>
        </p:txBody>
      </p:sp>
      <p:sp>
        <p:nvSpPr>
          <p:cNvPr id="545831" name="Oval 39"/>
          <p:cNvSpPr>
            <a:spLocks noChangeArrowheads="1"/>
          </p:cNvSpPr>
          <p:nvPr/>
        </p:nvSpPr>
        <p:spPr bwMode="auto">
          <a:xfrm>
            <a:off x="3200400" y="4279900"/>
            <a:ext cx="1828800" cy="914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5832" name="Text Box 40"/>
          <p:cNvSpPr txBox="1">
            <a:spLocks noChangeArrowheads="1"/>
          </p:cNvSpPr>
          <p:nvPr/>
        </p:nvSpPr>
        <p:spPr bwMode="auto">
          <a:xfrm>
            <a:off x="3490913" y="4557713"/>
            <a:ext cx="9588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latin typeface="Times New Roman" pitchFamily="18" charset="0"/>
              </a:rPr>
              <a:t>Student</a:t>
            </a:r>
          </a:p>
        </p:txBody>
      </p:sp>
      <p:sp>
        <p:nvSpPr>
          <p:cNvPr id="545833" name="Text Box 41"/>
          <p:cNvSpPr txBox="1">
            <a:spLocks noChangeArrowheads="1"/>
          </p:cNvSpPr>
          <p:nvPr/>
        </p:nvSpPr>
        <p:spPr bwMode="auto">
          <a:xfrm>
            <a:off x="6537325" y="45085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sz="2400">
              <a:latin typeface="Times New Roman" pitchFamily="18" charset="0"/>
            </a:endParaRPr>
          </a:p>
        </p:txBody>
      </p:sp>
      <p:sp>
        <p:nvSpPr>
          <p:cNvPr id="545834" name="Oval 42"/>
          <p:cNvSpPr>
            <a:spLocks noChangeArrowheads="1"/>
          </p:cNvSpPr>
          <p:nvPr/>
        </p:nvSpPr>
        <p:spPr bwMode="auto">
          <a:xfrm>
            <a:off x="6172200" y="4279900"/>
            <a:ext cx="1828800" cy="914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5835" name="Text Box 43"/>
          <p:cNvSpPr txBox="1">
            <a:spLocks noChangeArrowheads="1"/>
          </p:cNvSpPr>
          <p:nvPr/>
        </p:nvSpPr>
        <p:spPr bwMode="auto">
          <a:xfrm>
            <a:off x="6669088" y="4557713"/>
            <a:ext cx="8747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latin typeface="Times New Roman" pitchFamily="18" charset="0"/>
              </a:rPr>
              <a:t>Person</a:t>
            </a:r>
          </a:p>
        </p:txBody>
      </p:sp>
      <p:sp>
        <p:nvSpPr>
          <p:cNvPr id="545836" name="Line 44"/>
          <p:cNvSpPr>
            <a:spLocks noChangeShapeType="1"/>
          </p:cNvSpPr>
          <p:nvPr/>
        </p:nvSpPr>
        <p:spPr bwMode="auto">
          <a:xfrm>
            <a:off x="2209800" y="4737100"/>
            <a:ext cx="990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5837" name="Line 45"/>
          <p:cNvSpPr>
            <a:spLocks noChangeShapeType="1"/>
          </p:cNvSpPr>
          <p:nvPr/>
        </p:nvSpPr>
        <p:spPr bwMode="auto">
          <a:xfrm>
            <a:off x="5029200" y="4737100"/>
            <a:ext cx="114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5838" name="Line 46"/>
          <p:cNvSpPr>
            <a:spLocks noChangeShapeType="1"/>
          </p:cNvSpPr>
          <p:nvPr/>
        </p:nvSpPr>
        <p:spPr bwMode="auto">
          <a:xfrm>
            <a:off x="1676400" y="5118100"/>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5839" name="Line 47"/>
          <p:cNvSpPr>
            <a:spLocks noChangeShapeType="1"/>
          </p:cNvSpPr>
          <p:nvPr/>
        </p:nvSpPr>
        <p:spPr bwMode="auto">
          <a:xfrm>
            <a:off x="1676400" y="5727700"/>
            <a:ext cx="5257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5840" name="Line 48"/>
          <p:cNvSpPr>
            <a:spLocks noChangeShapeType="1"/>
          </p:cNvSpPr>
          <p:nvPr/>
        </p:nvSpPr>
        <p:spPr bwMode="auto">
          <a:xfrm flipV="1">
            <a:off x="6934200" y="51943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5841" name="Text Box 49"/>
          <p:cNvSpPr txBox="1">
            <a:spLocks noChangeArrowheads="1"/>
          </p:cNvSpPr>
          <p:nvPr/>
        </p:nvSpPr>
        <p:spPr bwMode="auto">
          <a:xfrm>
            <a:off x="2346325" y="4394200"/>
            <a:ext cx="590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itchFamily="18" charset="0"/>
              </a:rPr>
              <a:t>Is-A</a:t>
            </a:r>
          </a:p>
        </p:txBody>
      </p:sp>
      <p:sp>
        <p:nvSpPr>
          <p:cNvPr id="545842" name="Text Box 50"/>
          <p:cNvSpPr txBox="1">
            <a:spLocks noChangeArrowheads="1"/>
          </p:cNvSpPr>
          <p:nvPr/>
        </p:nvSpPr>
        <p:spPr bwMode="auto">
          <a:xfrm>
            <a:off x="5029200" y="4456113"/>
            <a:ext cx="1087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itchFamily="18" charset="0"/>
              </a:rPr>
              <a:t>A-Kind-Of</a:t>
            </a:r>
          </a:p>
        </p:txBody>
      </p:sp>
      <p:sp>
        <p:nvSpPr>
          <p:cNvPr id="545843" name="Text Box 51"/>
          <p:cNvSpPr txBox="1">
            <a:spLocks noChangeArrowheads="1"/>
          </p:cNvSpPr>
          <p:nvPr/>
        </p:nvSpPr>
        <p:spPr bwMode="auto">
          <a:xfrm>
            <a:off x="3829050" y="5424488"/>
            <a:ext cx="590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itchFamily="18" charset="0"/>
              </a:rPr>
              <a:t>Is-A</a:t>
            </a:r>
          </a:p>
        </p:txBody>
      </p:sp>
    </p:spTree>
    <p:extLst>
      <p:ext uri="{BB962C8B-B14F-4D97-AF65-F5344CB8AC3E}">
        <p14:creationId xmlns:p14="http://schemas.microsoft.com/office/powerpoint/2010/main" val="1410105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18" name="Rectangle 2"/>
          <p:cNvSpPr>
            <a:spLocks noGrp="1" noChangeArrowheads="1"/>
          </p:cNvSpPr>
          <p:nvPr>
            <p:ph type="title"/>
          </p:nvPr>
        </p:nvSpPr>
        <p:spPr bwMode="auto">
          <a:solidFill>
            <a:schemeClr val="accent1"/>
          </a:solidFill>
        </p:spPr>
        <p:txBody>
          <a:bodyPr vert="horz" lIns="91440" tIns="45720" rIns="91440" bIns="45720" rtlCol="0" anchor="ctr">
            <a:normAutofit fontScale="90000"/>
          </a:bodyPr>
          <a:lstStyle/>
          <a:p>
            <a:r>
              <a:rPr lang="en-US" altLang="en-US"/>
              <a:t>A Part-Of relationship/Has-A relationship</a:t>
            </a:r>
          </a:p>
        </p:txBody>
      </p:sp>
      <p:sp>
        <p:nvSpPr>
          <p:cNvPr id="546860" name="Rectangle 44"/>
          <p:cNvSpPr txBox="1">
            <a:spLocks noGrp="1" noChangeArrowheads="1"/>
          </p:cNvSpPr>
          <p:nvPr>
            <p:ph idx="1"/>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spcBef>
                <a:spcPct val="0"/>
              </a:spcBef>
              <a:buFontTx/>
              <a:buNone/>
            </a:pPr>
            <a:endParaRPr lang="en-US" altLang="en-US" sz="1800"/>
          </a:p>
        </p:txBody>
      </p:sp>
      <p:sp>
        <p:nvSpPr>
          <p:cNvPr id="37" name="Footer Placeholder 4"/>
          <p:cNvSpPr>
            <a:spLocks noGrp="1"/>
          </p:cNvSpPr>
          <p:nvPr>
            <p:ph type="ftr" sz="quarter" idx="11"/>
          </p:nvPr>
        </p:nvSpPr>
        <p:spPr/>
        <p:txBody>
          <a:bodyPr/>
          <a:lstStyle/>
          <a:p>
            <a:r>
              <a:rPr lang="en-US" altLang="en-US" smtClean="0"/>
              <a:t>OOP - 2015 - RDT</a:t>
            </a:r>
            <a:endParaRPr lang="en-US" altLang="en-US"/>
          </a:p>
        </p:txBody>
      </p:sp>
      <p:sp>
        <p:nvSpPr>
          <p:cNvPr id="36" name="Slide Number Placeholder 3"/>
          <p:cNvSpPr>
            <a:spLocks noGrp="1"/>
          </p:cNvSpPr>
          <p:nvPr>
            <p:ph type="sldNum" sz="quarter" idx="12"/>
          </p:nvPr>
        </p:nvSpPr>
        <p:spPr/>
        <p:txBody>
          <a:bodyPr/>
          <a:lstStyle/>
          <a:p>
            <a:fld id="{7FB1FABD-D68C-400A-84F7-0FE4944D818D}" type="slidenum">
              <a:rPr lang="en-US" altLang="en-US"/>
              <a:pPr/>
              <a:t>8</a:t>
            </a:fld>
            <a:endParaRPr lang="en-US" altLang="en-US"/>
          </a:p>
        </p:txBody>
      </p:sp>
      <p:sp>
        <p:nvSpPr>
          <p:cNvPr id="546819" name="Text Box 3"/>
          <p:cNvSpPr txBox="1">
            <a:spLocks noChangeArrowheads="1"/>
          </p:cNvSpPr>
          <p:nvPr/>
        </p:nvSpPr>
        <p:spPr bwMode="auto">
          <a:xfrm>
            <a:off x="974725" y="21717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sz="2400">
              <a:latin typeface="Times New Roman" pitchFamily="18" charset="0"/>
            </a:endParaRPr>
          </a:p>
        </p:txBody>
      </p:sp>
      <p:sp>
        <p:nvSpPr>
          <p:cNvPr id="546820" name="Oval 4"/>
          <p:cNvSpPr>
            <a:spLocks noChangeArrowheads="1"/>
          </p:cNvSpPr>
          <p:nvPr/>
        </p:nvSpPr>
        <p:spPr bwMode="auto">
          <a:xfrm>
            <a:off x="609600" y="1943100"/>
            <a:ext cx="1828800" cy="914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6821" name="Text Box 5"/>
          <p:cNvSpPr txBox="1">
            <a:spLocks noChangeArrowheads="1"/>
          </p:cNvSpPr>
          <p:nvPr/>
        </p:nvSpPr>
        <p:spPr bwMode="auto">
          <a:xfrm>
            <a:off x="900113" y="2220913"/>
            <a:ext cx="10572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latin typeface="Times New Roman" pitchFamily="18" charset="0"/>
              </a:rPr>
              <a:t>Manusia</a:t>
            </a:r>
          </a:p>
        </p:txBody>
      </p:sp>
      <p:sp>
        <p:nvSpPr>
          <p:cNvPr id="546822" name="Text Box 6"/>
          <p:cNvSpPr txBox="1">
            <a:spLocks noChangeArrowheads="1"/>
          </p:cNvSpPr>
          <p:nvPr/>
        </p:nvSpPr>
        <p:spPr bwMode="auto">
          <a:xfrm>
            <a:off x="3946525" y="1919288"/>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sz="2400">
              <a:latin typeface="Times New Roman" pitchFamily="18" charset="0"/>
            </a:endParaRPr>
          </a:p>
        </p:txBody>
      </p:sp>
      <p:sp>
        <p:nvSpPr>
          <p:cNvPr id="546823" name="Oval 7"/>
          <p:cNvSpPr>
            <a:spLocks noChangeArrowheads="1"/>
          </p:cNvSpPr>
          <p:nvPr/>
        </p:nvSpPr>
        <p:spPr bwMode="auto">
          <a:xfrm>
            <a:off x="3581400" y="1943100"/>
            <a:ext cx="1828800" cy="914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6824" name="Text Box 8"/>
          <p:cNvSpPr txBox="1">
            <a:spLocks noChangeArrowheads="1"/>
          </p:cNvSpPr>
          <p:nvPr/>
        </p:nvSpPr>
        <p:spPr bwMode="auto">
          <a:xfrm>
            <a:off x="3871913" y="2220913"/>
            <a:ext cx="6207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latin typeface="Times New Roman" pitchFamily="18" charset="0"/>
              </a:rPr>
              <a:t>Hati</a:t>
            </a:r>
          </a:p>
        </p:txBody>
      </p:sp>
      <p:sp>
        <p:nvSpPr>
          <p:cNvPr id="546825" name="Text Box 9"/>
          <p:cNvSpPr txBox="1">
            <a:spLocks noChangeArrowheads="1"/>
          </p:cNvSpPr>
          <p:nvPr/>
        </p:nvSpPr>
        <p:spPr bwMode="auto">
          <a:xfrm>
            <a:off x="2562225" y="1828800"/>
            <a:ext cx="7143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itchFamily="18" charset="0"/>
              </a:rPr>
              <a:t>Has-A</a:t>
            </a:r>
          </a:p>
        </p:txBody>
      </p:sp>
      <p:sp>
        <p:nvSpPr>
          <p:cNvPr id="546826" name="Line 10"/>
          <p:cNvSpPr>
            <a:spLocks noChangeShapeType="1"/>
          </p:cNvSpPr>
          <p:nvPr/>
        </p:nvSpPr>
        <p:spPr bwMode="auto">
          <a:xfrm>
            <a:off x="2209800" y="2095500"/>
            <a:ext cx="1600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6827" name="Line 11"/>
          <p:cNvSpPr>
            <a:spLocks noChangeShapeType="1"/>
          </p:cNvSpPr>
          <p:nvPr/>
        </p:nvSpPr>
        <p:spPr bwMode="auto">
          <a:xfrm flipH="1">
            <a:off x="2209800" y="2705100"/>
            <a:ext cx="1600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6828" name="Text Box 12"/>
          <p:cNvSpPr txBox="1">
            <a:spLocks noChangeArrowheads="1"/>
          </p:cNvSpPr>
          <p:nvPr/>
        </p:nvSpPr>
        <p:spPr bwMode="auto">
          <a:xfrm>
            <a:off x="2590800" y="2673350"/>
            <a:ext cx="795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itchFamily="18" charset="0"/>
              </a:rPr>
              <a:t>Part-Of</a:t>
            </a:r>
          </a:p>
        </p:txBody>
      </p:sp>
      <p:sp>
        <p:nvSpPr>
          <p:cNvPr id="546830" name="Text Box 14"/>
          <p:cNvSpPr txBox="1">
            <a:spLocks noChangeArrowheads="1"/>
          </p:cNvSpPr>
          <p:nvPr/>
        </p:nvSpPr>
        <p:spPr bwMode="auto">
          <a:xfrm>
            <a:off x="593725" y="43815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sz="2400">
              <a:latin typeface="Times New Roman" pitchFamily="18" charset="0"/>
            </a:endParaRPr>
          </a:p>
        </p:txBody>
      </p:sp>
      <p:sp>
        <p:nvSpPr>
          <p:cNvPr id="546831" name="Oval 15"/>
          <p:cNvSpPr>
            <a:spLocks noChangeArrowheads="1"/>
          </p:cNvSpPr>
          <p:nvPr/>
        </p:nvSpPr>
        <p:spPr bwMode="auto">
          <a:xfrm>
            <a:off x="228600" y="4152900"/>
            <a:ext cx="1828800" cy="914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6832" name="Text Box 16"/>
          <p:cNvSpPr txBox="1">
            <a:spLocks noChangeArrowheads="1"/>
          </p:cNvSpPr>
          <p:nvPr/>
        </p:nvSpPr>
        <p:spPr bwMode="auto">
          <a:xfrm>
            <a:off x="381000" y="4430713"/>
            <a:ext cx="15668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latin typeface="Times New Roman" pitchFamily="18" charset="0"/>
              </a:rPr>
              <a:t>AddressBook</a:t>
            </a:r>
          </a:p>
        </p:txBody>
      </p:sp>
      <p:sp>
        <p:nvSpPr>
          <p:cNvPr id="546833" name="Text Box 17"/>
          <p:cNvSpPr txBox="1">
            <a:spLocks noChangeArrowheads="1"/>
          </p:cNvSpPr>
          <p:nvPr/>
        </p:nvSpPr>
        <p:spPr bwMode="auto">
          <a:xfrm>
            <a:off x="3565525" y="4129088"/>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sz="2400">
              <a:latin typeface="Times New Roman" pitchFamily="18" charset="0"/>
            </a:endParaRPr>
          </a:p>
        </p:txBody>
      </p:sp>
      <p:sp>
        <p:nvSpPr>
          <p:cNvPr id="546834" name="Oval 18"/>
          <p:cNvSpPr>
            <a:spLocks noChangeArrowheads="1"/>
          </p:cNvSpPr>
          <p:nvPr/>
        </p:nvSpPr>
        <p:spPr bwMode="auto">
          <a:xfrm>
            <a:off x="3200400" y="4152900"/>
            <a:ext cx="1828800" cy="914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6835" name="Text Box 19"/>
          <p:cNvSpPr txBox="1">
            <a:spLocks noChangeArrowheads="1"/>
          </p:cNvSpPr>
          <p:nvPr/>
        </p:nvSpPr>
        <p:spPr bwMode="auto">
          <a:xfrm>
            <a:off x="3352800" y="4430713"/>
            <a:ext cx="15097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latin typeface="Times New Roman" pitchFamily="18" charset="0"/>
              </a:rPr>
              <a:t>AddressPage</a:t>
            </a:r>
          </a:p>
        </p:txBody>
      </p:sp>
      <p:sp>
        <p:nvSpPr>
          <p:cNvPr id="546836" name="Text Box 20"/>
          <p:cNvSpPr txBox="1">
            <a:spLocks noChangeArrowheads="1"/>
          </p:cNvSpPr>
          <p:nvPr/>
        </p:nvSpPr>
        <p:spPr bwMode="auto">
          <a:xfrm>
            <a:off x="2181225" y="4038600"/>
            <a:ext cx="7143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itchFamily="18" charset="0"/>
              </a:rPr>
              <a:t>Has-A</a:t>
            </a:r>
          </a:p>
        </p:txBody>
      </p:sp>
      <p:sp>
        <p:nvSpPr>
          <p:cNvPr id="546837" name="Line 21"/>
          <p:cNvSpPr>
            <a:spLocks noChangeShapeType="1"/>
          </p:cNvSpPr>
          <p:nvPr/>
        </p:nvSpPr>
        <p:spPr bwMode="auto">
          <a:xfrm>
            <a:off x="1828800" y="4305300"/>
            <a:ext cx="1600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6838" name="Line 22"/>
          <p:cNvSpPr>
            <a:spLocks noChangeShapeType="1"/>
          </p:cNvSpPr>
          <p:nvPr/>
        </p:nvSpPr>
        <p:spPr bwMode="auto">
          <a:xfrm flipH="1">
            <a:off x="1828800" y="4914900"/>
            <a:ext cx="1600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6839" name="Text Box 23"/>
          <p:cNvSpPr txBox="1">
            <a:spLocks noChangeArrowheads="1"/>
          </p:cNvSpPr>
          <p:nvPr/>
        </p:nvSpPr>
        <p:spPr bwMode="auto">
          <a:xfrm>
            <a:off x="2209800" y="4883150"/>
            <a:ext cx="795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itchFamily="18" charset="0"/>
              </a:rPr>
              <a:t>Part-Of</a:t>
            </a:r>
          </a:p>
        </p:txBody>
      </p:sp>
      <p:sp>
        <p:nvSpPr>
          <p:cNvPr id="546840" name="Text Box 24"/>
          <p:cNvSpPr txBox="1">
            <a:spLocks noChangeArrowheads="1"/>
          </p:cNvSpPr>
          <p:nvPr/>
        </p:nvSpPr>
        <p:spPr bwMode="auto">
          <a:xfrm>
            <a:off x="762000" y="3581400"/>
            <a:ext cx="1860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Remember this?</a:t>
            </a:r>
          </a:p>
        </p:txBody>
      </p:sp>
      <p:sp>
        <p:nvSpPr>
          <p:cNvPr id="546850" name="Text Box 34"/>
          <p:cNvSpPr txBox="1">
            <a:spLocks noChangeArrowheads="1"/>
          </p:cNvSpPr>
          <p:nvPr/>
        </p:nvSpPr>
        <p:spPr bwMode="auto">
          <a:xfrm>
            <a:off x="4251325" y="5513388"/>
            <a:ext cx="18415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sz="2400">
              <a:latin typeface="Times New Roman" pitchFamily="18" charset="0"/>
            </a:endParaRPr>
          </a:p>
        </p:txBody>
      </p:sp>
      <p:sp>
        <p:nvSpPr>
          <p:cNvPr id="546851" name="Oval 35"/>
          <p:cNvSpPr>
            <a:spLocks noChangeArrowheads="1"/>
          </p:cNvSpPr>
          <p:nvPr/>
        </p:nvSpPr>
        <p:spPr bwMode="auto">
          <a:xfrm>
            <a:off x="3886200" y="5257800"/>
            <a:ext cx="1828800" cy="914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6852" name="Text Box 36"/>
          <p:cNvSpPr txBox="1">
            <a:spLocks noChangeArrowheads="1"/>
          </p:cNvSpPr>
          <p:nvPr/>
        </p:nvSpPr>
        <p:spPr bwMode="auto">
          <a:xfrm>
            <a:off x="4038600" y="5486400"/>
            <a:ext cx="1438275"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latin typeface="Times New Roman" pitchFamily="18" charset="0"/>
              </a:rPr>
              <a:t>StudentData</a:t>
            </a:r>
          </a:p>
        </p:txBody>
      </p:sp>
      <p:sp>
        <p:nvSpPr>
          <p:cNvPr id="546853" name="Text Box 37"/>
          <p:cNvSpPr txBox="1">
            <a:spLocks noChangeArrowheads="1"/>
          </p:cNvSpPr>
          <p:nvPr/>
        </p:nvSpPr>
        <p:spPr bwMode="auto">
          <a:xfrm>
            <a:off x="7223125" y="5260975"/>
            <a:ext cx="18415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sz="2400">
              <a:latin typeface="Times New Roman" pitchFamily="18" charset="0"/>
            </a:endParaRPr>
          </a:p>
        </p:txBody>
      </p:sp>
      <p:sp>
        <p:nvSpPr>
          <p:cNvPr id="546854" name="Oval 38"/>
          <p:cNvSpPr>
            <a:spLocks noChangeArrowheads="1"/>
          </p:cNvSpPr>
          <p:nvPr/>
        </p:nvSpPr>
        <p:spPr bwMode="auto">
          <a:xfrm>
            <a:off x="6858000" y="5284788"/>
            <a:ext cx="1828800" cy="914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6855" name="Text Box 39"/>
          <p:cNvSpPr txBox="1">
            <a:spLocks noChangeArrowheads="1"/>
          </p:cNvSpPr>
          <p:nvPr/>
        </p:nvSpPr>
        <p:spPr bwMode="auto">
          <a:xfrm>
            <a:off x="7315200" y="5562600"/>
            <a:ext cx="95885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latin typeface="Times New Roman" pitchFamily="18" charset="0"/>
              </a:rPr>
              <a:t>Student</a:t>
            </a:r>
          </a:p>
        </p:txBody>
      </p:sp>
      <p:sp>
        <p:nvSpPr>
          <p:cNvPr id="546856" name="Text Box 40"/>
          <p:cNvSpPr txBox="1">
            <a:spLocks noChangeArrowheads="1"/>
          </p:cNvSpPr>
          <p:nvPr/>
        </p:nvSpPr>
        <p:spPr bwMode="auto">
          <a:xfrm>
            <a:off x="5838825" y="5170488"/>
            <a:ext cx="714375" cy="3365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itchFamily="18" charset="0"/>
              </a:rPr>
              <a:t>Has-A</a:t>
            </a:r>
          </a:p>
        </p:txBody>
      </p:sp>
      <p:sp>
        <p:nvSpPr>
          <p:cNvPr id="546857" name="Line 41"/>
          <p:cNvSpPr>
            <a:spLocks noChangeShapeType="1"/>
          </p:cNvSpPr>
          <p:nvPr/>
        </p:nvSpPr>
        <p:spPr bwMode="auto">
          <a:xfrm>
            <a:off x="5486400" y="5437188"/>
            <a:ext cx="1600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6858" name="Line 42"/>
          <p:cNvSpPr>
            <a:spLocks noChangeShapeType="1"/>
          </p:cNvSpPr>
          <p:nvPr/>
        </p:nvSpPr>
        <p:spPr bwMode="auto">
          <a:xfrm flipH="1">
            <a:off x="5486400" y="6046788"/>
            <a:ext cx="1600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6859" name="Text Box 43"/>
          <p:cNvSpPr txBox="1">
            <a:spLocks noChangeArrowheads="1"/>
          </p:cNvSpPr>
          <p:nvPr/>
        </p:nvSpPr>
        <p:spPr bwMode="auto">
          <a:xfrm>
            <a:off x="5715000" y="6097588"/>
            <a:ext cx="1371600" cy="3365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latin typeface="Times New Roman" pitchFamily="18" charset="0"/>
              </a:rPr>
              <a:t>Part-Of</a:t>
            </a:r>
          </a:p>
        </p:txBody>
      </p:sp>
      <p:sp>
        <p:nvSpPr>
          <p:cNvPr id="546861" name="Text Box 45"/>
          <p:cNvSpPr txBox="1">
            <a:spLocks noChangeArrowheads="1"/>
          </p:cNvSpPr>
          <p:nvPr/>
        </p:nvSpPr>
        <p:spPr bwMode="auto">
          <a:xfrm>
            <a:off x="5867400" y="4724400"/>
            <a:ext cx="1428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Or this one?</a:t>
            </a:r>
          </a:p>
        </p:txBody>
      </p:sp>
    </p:spTree>
    <p:extLst>
      <p:ext uri="{BB962C8B-B14F-4D97-AF65-F5344CB8AC3E}">
        <p14:creationId xmlns:p14="http://schemas.microsoft.com/office/powerpoint/2010/main" val="21700579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4"/>
          <p:cNvSpPr>
            <a:spLocks noGrp="1"/>
          </p:cNvSpPr>
          <p:nvPr>
            <p:ph type="sldNum" sz="quarter" idx="10"/>
          </p:nvPr>
        </p:nvSpPr>
        <p:spPr/>
        <p:txBody>
          <a:bodyPr/>
          <a:lstStyle/>
          <a:p>
            <a:fld id="{F4BA3454-3BBD-4D21-B743-28855E04F07B}" type="slidenum">
              <a:rPr lang="en-US" altLang="en-US"/>
              <a:pPr/>
              <a:t>9</a:t>
            </a:fld>
            <a:endParaRPr lang="en-US" altLang="en-US"/>
          </a:p>
        </p:txBody>
      </p:sp>
      <p:sp>
        <p:nvSpPr>
          <p:cNvPr id="11" name="Footer Placeholder 5"/>
          <p:cNvSpPr>
            <a:spLocks noGrp="1"/>
          </p:cNvSpPr>
          <p:nvPr>
            <p:ph type="ftr" sz="quarter" idx="11"/>
          </p:nvPr>
        </p:nvSpPr>
        <p:spPr/>
        <p:txBody>
          <a:bodyPr/>
          <a:lstStyle/>
          <a:p>
            <a:r>
              <a:rPr lang="en-US" altLang="en-US" smtClean="0"/>
              <a:t>OOP - 2015 - RDT</a:t>
            </a:r>
            <a:endParaRPr lang="en-US" altLang="en-US"/>
          </a:p>
        </p:txBody>
      </p:sp>
      <p:sp>
        <p:nvSpPr>
          <p:cNvPr id="547842" name="Rectangle 2"/>
          <p:cNvSpPr>
            <a:spLocks noGrp="1" noChangeArrowheads="1"/>
          </p:cNvSpPr>
          <p:nvPr>
            <p:ph type="title"/>
          </p:nvPr>
        </p:nvSpPr>
        <p:spPr bwMode="auto">
          <a:xfrm>
            <a:off x="457200" y="274638"/>
            <a:ext cx="8229600" cy="715962"/>
          </a:xfrm>
          <a:solidFill>
            <a:schemeClr val="accent1"/>
          </a:solidFill>
        </p:spPr>
        <p:txBody>
          <a:bodyPr vert="horz" lIns="91440" tIns="45720" rIns="91440" bIns="45720" rtlCol="0" anchor="ctr">
            <a:normAutofit/>
          </a:bodyPr>
          <a:lstStyle/>
          <a:p>
            <a:pPr algn="l"/>
            <a:r>
              <a:rPr lang="en-US" altLang="en-US" sz="4000" b="1" dirty="0">
                <a:solidFill>
                  <a:schemeClr val="bg1"/>
                </a:solidFill>
              </a:rPr>
              <a:t>Definition</a:t>
            </a:r>
          </a:p>
        </p:txBody>
      </p:sp>
      <p:sp>
        <p:nvSpPr>
          <p:cNvPr id="547843" name="Rectangle 3"/>
          <p:cNvSpPr>
            <a:spLocks noGrp="1" noChangeArrowheads="1"/>
          </p:cNvSpPr>
          <p:nvPr>
            <p:ph type="body" sz="half" idx="1"/>
          </p:nvPr>
        </p:nvSpPr>
        <p:spPr bwMode="auto">
          <a:xfrm>
            <a:off x="381000" y="1066800"/>
            <a:ext cx="8534400" cy="45259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2800"/>
              <a:t>Inheritance is a way for extending existing classes by adding fields and adding/update methods.</a:t>
            </a:r>
          </a:p>
          <a:p>
            <a:r>
              <a:rPr lang="en-US" altLang="en-US" sz="2800"/>
              <a:t>Keyword: </a:t>
            </a:r>
            <a:r>
              <a:rPr lang="en-US" altLang="en-US" sz="2800">
                <a:latin typeface="Courier New" pitchFamily="49" charset="0"/>
              </a:rPr>
              <a:t>extends</a:t>
            </a:r>
          </a:p>
          <a:p>
            <a:endParaRPr lang="en-US" altLang="en-US" sz="2800"/>
          </a:p>
          <a:p>
            <a:endParaRPr lang="en-US" altLang="en-US" sz="2800"/>
          </a:p>
          <a:p>
            <a:endParaRPr lang="en-US" altLang="en-US" sz="2800"/>
          </a:p>
          <a:p>
            <a:endParaRPr lang="en-US" altLang="en-US" sz="2800"/>
          </a:p>
          <a:p>
            <a:endParaRPr lang="en-US" altLang="en-US" sz="2800"/>
          </a:p>
          <a:p>
            <a:endParaRPr lang="en-US" altLang="en-US" sz="2800"/>
          </a:p>
          <a:p>
            <a:pPr>
              <a:buFontTx/>
              <a:buNone/>
            </a:pPr>
            <a:endParaRPr lang="en-US" altLang="en-US" sz="2800"/>
          </a:p>
        </p:txBody>
      </p:sp>
      <p:sp>
        <p:nvSpPr>
          <p:cNvPr id="547844" name="Text Box 4"/>
          <p:cNvSpPr txBox="1">
            <a:spLocks noChangeArrowheads="1"/>
          </p:cNvSpPr>
          <p:nvPr/>
        </p:nvSpPr>
        <p:spPr bwMode="auto">
          <a:xfrm>
            <a:off x="1828800" y="2590800"/>
            <a:ext cx="1374775" cy="37623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SuperClass</a:t>
            </a:r>
          </a:p>
        </p:txBody>
      </p:sp>
      <p:sp>
        <p:nvSpPr>
          <p:cNvPr id="547845" name="Text Box 5"/>
          <p:cNvSpPr txBox="1">
            <a:spLocks noChangeArrowheads="1"/>
          </p:cNvSpPr>
          <p:nvPr/>
        </p:nvSpPr>
        <p:spPr bwMode="auto">
          <a:xfrm>
            <a:off x="1828800" y="4052888"/>
            <a:ext cx="1171575" cy="37623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SubClass</a:t>
            </a:r>
          </a:p>
        </p:txBody>
      </p:sp>
      <p:graphicFrame>
        <p:nvGraphicFramePr>
          <p:cNvPr id="547848" name="Object 8"/>
          <p:cNvGraphicFramePr>
            <a:graphicFrameLocks noGrp="1" noChangeAspect="1"/>
          </p:cNvGraphicFramePr>
          <p:nvPr>
            <p:ph sz="half" idx="2"/>
          </p:nvPr>
        </p:nvGraphicFramePr>
        <p:xfrm>
          <a:off x="2209800" y="2971800"/>
          <a:ext cx="400050" cy="1066800"/>
        </p:xfrm>
        <a:graphic>
          <a:graphicData uri="http://schemas.openxmlformats.org/presentationml/2006/ole">
            <mc:AlternateContent xmlns:mc="http://schemas.openxmlformats.org/markup-compatibility/2006">
              <mc:Choice xmlns:v="urn:schemas-microsoft-com:vml" Requires="v">
                <p:oleObj spid="_x0000_s13325" name="Bitmap Image" r:id="rId4" imgW="200159" imgH="533474" progId="Paint.Picture">
                  <p:embed/>
                </p:oleObj>
              </mc:Choice>
              <mc:Fallback>
                <p:oleObj name="Bitmap Image" r:id="rId4" imgW="200159" imgH="533474" progId="Paint.Picture">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2971800"/>
                        <a:ext cx="4000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47850" name="Text Box 10"/>
          <p:cNvSpPr txBox="1">
            <a:spLocks noChangeArrowheads="1"/>
          </p:cNvSpPr>
          <p:nvPr/>
        </p:nvSpPr>
        <p:spPr bwMode="auto">
          <a:xfrm>
            <a:off x="609600" y="4876800"/>
            <a:ext cx="610235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Notes:</a:t>
            </a:r>
          </a:p>
          <a:p>
            <a:r>
              <a:rPr lang="en-US" altLang="en-US"/>
              <a:t>- Superclass a.k.a :base class/parent class.</a:t>
            </a:r>
          </a:p>
          <a:p>
            <a:r>
              <a:rPr lang="en-US" altLang="en-US"/>
              <a:t>- Subclass a.k.a : derived class/extended class/child class.</a:t>
            </a:r>
          </a:p>
        </p:txBody>
      </p:sp>
      <p:sp>
        <p:nvSpPr>
          <p:cNvPr id="547851" name="Text Box 11"/>
          <p:cNvSpPr txBox="1">
            <a:spLocks noChangeArrowheads="1"/>
          </p:cNvSpPr>
          <p:nvPr/>
        </p:nvSpPr>
        <p:spPr bwMode="auto">
          <a:xfrm>
            <a:off x="4860925" y="2382838"/>
            <a:ext cx="2514600" cy="9255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Courier New" pitchFamily="49" charset="0"/>
              </a:rPr>
              <a:t>class SuperClass{</a:t>
            </a:r>
          </a:p>
          <a:p>
            <a:r>
              <a:rPr lang="en-US" altLang="en-US">
                <a:latin typeface="Courier New" pitchFamily="49" charset="0"/>
              </a:rPr>
              <a:t>   …..</a:t>
            </a:r>
          </a:p>
          <a:p>
            <a:r>
              <a:rPr lang="en-US" altLang="en-US">
                <a:latin typeface="Courier New" pitchFamily="49" charset="0"/>
              </a:rPr>
              <a:t>}</a:t>
            </a:r>
          </a:p>
        </p:txBody>
      </p:sp>
      <p:sp>
        <p:nvSpPr>
          <p:cNvPr id="547852" name="Text Box 12"/>
          <p:cNvSpPr txBox="1">
            <a:spLocks noChangeArrowheads="1"/>
          </p:cNvSpPr>
          <p:nvPr/>
        </p:nvSpPr>
        <p:spPr bwMode="auto">
          <a:xfrm>
            <a:off x="4114800" y="3602038"/>
            <a:ext cx="4835525" cy="9255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Courier New" pitchFamily="49" charset="0"/>
              </a:rPr>
              <a:t>class SubClass </a:t>
            </a:r>
            <a:r>
              <a:rPr lang="en-US" altLang="en-US" b="1">
                <a:latin typeface="Courier New" pitchFamily="49" charset="0"/>
              </a:rPr>
              <a:t>extends</a:t>
            </a:r>
            <a:r>
              <a:rPr lang="en-US" altLang="en-US">
                <a:latin typeface="Courier New" pitchFamily="49" charset="0"/>
              </a:rPr>
              <a:t> SuperClass{</a:t>
            </a:r>
          </a:p>
          <a:p>
            <a:r>
              <a:rPr lang="en-US" altLang="en-US">
                <a:latin typeface="Courier New" pitchFamily="49" charset="0"/>
              </a:rPr>
              <a:t>   …..</a:t>
            </a:r>
          </a:p>
          <a:p>
            <a:r>
              <a:rPr lang="en-US" altLang="en-US">
                <a:latin typeface="Courier New" pitchFamily="49" charset="0"/>
              </a:rPr>
              <a:t>}</a:t>
            </a:r>
          </a:p>
        </p:txBody>
      </p:sp>
    </p:spTree>
    <p:extLst>
      <p:ext uri="{BB962C8B-B14F-4D97-AF65-F5344CB8AC3E}">
        <p14:creationId xmlns:p14="http://schemas.microsoft.com/office/powerpoint/2010/main" val="187634272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ds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4649</TotalTime>
  <Words>1994</Words>
  <Application>Microsoft Office PowerPoint</Application>
  <PresentationFormat>On-screen Show (4:3)</PresentationFormat>
  <Paragraphs>408</Paragraphs>
  <Slides>38</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0" baseType="lpstr">
      <vt:lpstr>template.dsad</vt:lpstr>
      <vt:lpstr>Bitmap Image</vt:lpstr>
      <vt:lpstr>Class Relationship &amp; Polymorphism </vt:lpstr>
      <vt:lpstr>Object orientation</vt:lpstr>
      <vt:lpstr>Menu</vt:lpstr>
      <vt:lpstr>Class relationship</vt:lpstr>
      <vt:lpstr>PowerPoint Presentation</vt:lpstr>
      <vt:lpstr>Intro: Relationship between class</vt:lpstr>
      <vt:lpstr>An Is-A relationship</vt:lpstr>
      <vt:lpstr>A Part-Of relationship/Has-A relationship</vt:lpstr>
      <vt:lpstr>Definition</vt:lpstr>
      <vt:lpstr>Inheritance [1]</vt:lpstr>
      <vt:lpstr>Inheritance [2]</vt:lpstr>
      <vt:lpstr>Reusability</vt:lpstr>
      <vt:lpstr>PowerPoint Presentation</vt:lpstr>
      <vt:lpstr>Here are what you can do in Subclass</vt:lpstr>
      <vt:lpstr>PowerPoint Presentation</vt:lpstr>
      <vt:lpstr>PowerPoint Presentation</vt:lpstr>
      <vt:lpstr>Modify class Anak</vt:lpstr>
      <vt:lpstr>Overriding Method</vt:lpstr>
      <vt:lpstr>PowerPoint Presentation</vt:lpstr>
      <vt:lpstr>PowerPoint Presentation</vt:lpstr>
      <vt:lpstr>The this keyword [1]</vt:lpstr>
      <vt:lpstr>The this keyword [2]</vt:lpstr>
      <vt:lpstr>Polymorphism [1]</vt:lpstr>
      <vt:lpstr>Polymorphism [2]</vt:lpstr>
      <vt:lpstr>Polymorphism [3]</vt:lpstr>
      <vt:lpstr>PowerPoint Presentation</vt:lpstr>
      <vt:lpstr>UML</vt:lpstr>
      <vt:lpstr>UML Diagrams</vt:lpstr>
      <vt:lpstr>Taxonomy UML</vt:lpstr>
      <vt:lpstr>Class</vt:lpstr>
      <vt:lpstr>The library: class diagram</vt:lpstr>
      <vt:lpstr>Others</vt:lpstr>
      <vt:lpstr>How do those class interact ?</vt:lpstr>
      <vt:lpstr>Sequence Diagram</vt:lpstr>
      <vt:lpstr>Initialized by an actor</vt:lpstr>
      <vt:lpstr>The sequence of finding information</vt:lpstr>
      <vt:lpstr>Borrowing a book</vt:lpstr>
      <vt:lpstr>E O F</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simaremare</dc:creator>
  <cp:lastModifiedBy>Roy Deddy Tobing</cp:lastModifiedBy>
  <cp:revision>627</cp:revision>
  <dcterms:created xsi:type="dcterms:W3CDTF">2014-02-16T15:31:26Z</dcterms:created>
  <dcterms:modified xsi:type="dcterms:W3CDTF">2016-10-03T10:53:21Z</dcterms:modified>
</cp:coreProperties>
</file>